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handoutMasterIdLst>
    <p:handoutMasterId r:id="rId63"/>
  </p:handoutMasterIdLst>
  <p:sldIdLst>
    <p:sldId id="257" r:id="rId2"/>
    <p:sldId id="301" r:id="rId3"/>
    <p:sldId id="258" r:id="rId4"/>
    <p:sldId id="310" r:id="rId5"/>
    <p:sldId id="302" r:id="rId6"/>
    <p:sldId id="293" r:id="rId7"/>
    <p:sldId id="304" r:id="rId8"/>
    <p:sldId id="318" r:id="rId9"/>
    <p:sldId id="349" r:id="rId10"/>
    <p:sldId id="308" r:id="rId11"/>
    <p:sldId id="287" r:id="rId12"/>
    <p:sldId id="309" r:id="rId13"/>
    <p:sldId id="307" r:id="rId14"/>
    <p:sldId id="299" r:id="rId15"/>
    <p:sldId id="311" r:id="rId16"/>
    <p:sldId id="365" r:id="rId17"/>
    <p:sldId id="319" r:id="rId18"/>
    <p:sldId id="320" r:id="rId19"/>
    <p:sldId id="353" r:id="rId20"/>
    <p:sldId id="354" r:id="rId21"/>
    <p:sldId id="358" r:id="rId22"/>
    <p:sldId id="356" r:id="rId23"/>
    <p:sldId id="357" r:id="rId24"/>
    <p:sldId id="359" r:id="rId25"/>
    <p:sldId id="360" r:id="rId26"/>
    <p:sldId id="361" r:id="rId27"/>
    <p:sldId id="322" r:id="rId28"/>
    <p:sldId id="347" r:id="rId29"/>
    <p:sldId id="348" r:id="rId30"/>
    <p:sldId id="324" r:id="rId31"/>
    <p:sldId id="325" r:id="rId32"/>
    <p:sldId id="326" r:id="rId33"/>
    <p:sldId id="327" r:id="rId34"/>
    <p:sldId id="366" r:id="rId35"/>
    <p:sldId id="328" r:id="rId36"/>
    <p:sldId id="329" r:id="rId37"/>
    <p:sldId id="330" r:id="rId38"/>
    <p:sldId id="331" r:id="rId39"/>
    <p:sldId id="364" r:id="rId40"/>
    <p:sldId id="333" r:id="rId41"/>
    <p:sldId id="345" r:id="rId42"/>
    <p:sldId id="369" r:id="rId43"/>
    <p:sldId id="370" r:id="rId44"/>
    <p:sldId id="314" r:id="rId45"/>
    <p:sldId id="367" r:id="rId46"/>
    <p:sldId id="372" r:id="rId47"/>
    <p:sldId id="316" r:id="rId48"/>
    <p:sldId id="371" r:id="rId49"/>
    <p:sldId id="368" r:id="rId50"/>
    <p:sldId id="317" r:id="rId51"/>
    <p:sldId id="274" r:id="rId52"/>
    <p:sldId id="266" r:id="rId53"/>
    <p:sldId id="290" r:id="rId54"/>
    <p:sldId id="292" r:id="rId55"/>
    <p:sldId id="284" r:id="rId56"/>
    <p:sldId id="268" r:id="rId57"/>
    <p:sldId id="269" r:id="rId58"/>
    <p:sldId id="271" r:id="rId59"/>
    <p:sldId id="264" r:id="rId60"/>
    <p:sldId id="373" r:id="rId61"/>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162990-9C84-43BC-9DEC-3A5D69DF8EEE}">
          <p14:sldIdLst>
            <p14:sldId id="257"/>
            <p14:sldId id="301"/>
            <p14:sldId id="258"/>
            <p14:sldId id="310"/>
            <p14:sldId id="302"/>
            <p14:sldId id="293"/>
            <p14:sldId id="304"/>
            <p14:sldId id="318"/>
            <p14:sldId id="349"/>
            <p14:sldId id="308"/>
            <p14:sldId id="287"/>
            <p14:sldId id="309"/>
            <p14:sldId id="307"/>
            <p14:sldId id="299"/>
            <p14:sldId id="311"/>
            <p14:sldId id="365"/>
            <p14:sldId id="319"/>
            <p14:sldId id="320"/>
            <p14:sldId id="353"/>
            <p14:sldId id="354"/>
            <p14:sldId id="358"/>
            <p14:sldId id="356"/>
            <p14:sldId id="357"/>
            <p14:sldId id="359"/>
            <p14:sldId id="360"/>
            <p14:sldId id="361"/>
            <p14:sldId id="322"/>
            <p14:sldId id="347"/>
            <p14:sldId id="348"/>
            <p14:sldId id="324"/>
            <p14:sldId id="325"/>
            <p14:sldId id="326"/>
            <p14:sldId id="327"/>
            <p14:sldId id="366"/>
            <p14:sldId id="328"/>
            <p14:sldId id="329"/>
            <p14:sldId id="330"/>
            <p14:sldId id="331"/>
            <p14:sldId id="364"/>
            <p14:sldId id="333"/>
            <p14:sldId id="345"/>
            <p14:sldId id="369"/>
            <p14:sldId id="370"/>
            <p14:sldId id="314"/>
            <p14:sldId id="367"/>
            <p14:sldId id="372"/>
            <p14:sldId id="316"/>
            <p14:sldId id="371"/>
            <p14:sldId id="368"/>
            <p14:sldId id="317"/>
            <p14:sldId id="274"/>
            <p14:sldId id="266"/>
            <p14:sldId id="290"/>
            <p14:sldId id="292"/>
            <p14:sldId id="284"/>
            <p14:sldId id="268"/>
            <p14:sldId id="269"/>
            <p14:sldId id="271"/>
            <p14:sldId id="264"/>
            <p14:sldId id="373"/>
          </p14:sldIdLst>
        </p14:section>
      </p14:sectionLst>
    </p:ext>
    <p:ext uri="{EFAFB233-063F-42B5-8137-9DF3F51BA10A}">
      <p15:sldGuideLst xmlns:p15="http://schemas.microsoft.com/office/powerpoint/2012/main">
        <p15:guide id="1" orient="horz" pos="4248">
          <p15:clr>
            <a:srgbClr val="A4A3A4"/>
          </p15:clr>
        </p15:guide>
        <p15:guide id="2" pos="289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sell, Mark L" initials="RML" lastIdx="2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DC"/>
    <a:srgbClr val="FFE23C"/>
    <a:srgbClr val="00ABC9"/>
    <a:srgbClr val="D48500"/>
    <a:srgbClr val="E9A03F"/>
    <a:srgbClr val="19D3FF"/>
    <a:srgbClr val="85C0D5"/>
    <a:srgbClr val="0086A5"/>
    <a:srgbClr val="005E74"/>
    <a:srgbClr val="E89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6784" autoAdjust="0"/>
  </p:normalViewPr>
  <p:slideViewPr>
    <p:cSldViewPr snapToGrid="0">
      <p:cViewPr varScale="1">
        <p:scale>
          <a:sx n="118" d="100"/>
          <a:sy n="118" d="100"/>
        </p:scale>
        <p:origin x="384" y="90"/>
      </p:cViewPr>
      <p:guideLst>
        <p:guide orient="horz" pos="4248"/>
        <p:guide pos="2891"/>
      </p:guideLst>
    </p:cSldViewPr>
  </p:slideViewPr>
  <p:outlineViewPr>
    <p:cViewPr>
      <p:scale>
        <a:sx n="33" d="100"/>
        <a:sy n="33" d="100"/>
      </p:scale>
      <p:origin x="0" y="-9678"/>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74" d="100"/>
          <a:sy n="74" d="100"/>
        </p:scale>
        <p:origin x="-1330" y="-6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C41D0-0807-43F9-AA2E-445ADCEBF8E0}" type="doc">
      <dgm:prSet loTypeId="urn:microsoft.com/office/officeart/2005/8/layout/hChevron3" loCatId="process" qsTypeId="urn:microsoft.com/office/officeart/2005/8/quickstyle/3d2" qsCatId="3D" csTypeId="urn:microsoft.com/office/officeart/2005/8/colors/colorful4" csCatId="colorful" phldr="1"/>
      <dgm:spPr/>
    </dgm:pt>
    <dgm:pt modelId="{6C189EFF-224B-4663-800A-6A872E069524}">
      <dgm:prSet phldrT="[Text]"/>
      <dgm:spPr/>
      <dgm:t>
        <a:bodyPr/>
        <a:lstStyle/>
        <a:p>
          <a:r>
            <a:rPr lang="en-US" dirty="0" smtClean="0">
              <a:solidFill>
                <a:schemeClr val="tx1"/>
              </a:solidFill>
            </a:rPr>
            <a:t>Mar-May </a:t>
          </a:r>
          <a:endParaRPr lang="en-US" dirty="0">
            <a:solidFill>
              <a:schemeClr val="tx1"/>
            </a:solidFill>
          </a:endParaRPr>
        </a:p>
      </dgm:t>
    </dgm:pt>
    <dgm:pt modelId="{1DAD84DC-01A7-46EC-8AA5-CCA7655509AC}" type="parTrans" cxnId="{3832255B-79D8-496E-B9DA-281826C957E1}">
      <dgm:prSet/>
      <dgm:spPr/>
      <dgm:t>
        <a:bodyPr/>
        <a:lstStyle/>
        <a:p>
          <a:endParaRPr lang="en-US">
            <a:solidFill>
              <a:schemeClr val="tx1"/>
            </a:solidFill>
          </a:endParaRPr>
        </a:p>
      </dgm:t>
    </dgm:pt>
    <dgm:pt modelId="{D9CD8E76-253D-4700-A2A8-D46DE9733FDE}" type="sibTrans" cxnId="{3832255B-79D8-496E-B9DA-281826C957E1}">
      <dgm:prSet/>
      <dgm:spPr/>
      <dgm:t>
        <a:bodyPr/>
        <a:lstStyle/>
        <a:p>
          <a:endParaRPr lang="en-US">
            <a:solidFill>
              <a:schemeClr val="tx1"/>
            </a:solidFill>
          </a:endParaRPr>
        </a:p>
      </dgm:t>
    </dgm:pt>
    <dgm:pt modelId="{3B42E7CE-B730-4311-8F64-E1202C44656D}">
      <dgm:prSet phldrT="[Text]"/>
      <dgm:spPr/>
      <dgm:t>
        <a:bodyPr/>
        <a:lstStyle/>
        <a:p>
          <a:r>
            <a:rPr lang="en-US" dirty="0" smtClean="0">
              <a:solidFill>
                <a:schemeClr val="tx1"/>
              </a:solidFill>
            </a:rPr>
            <a:t>Jun-Aug</a:t>
          </a:r>
          <a:endParaRPr lang="en-US" dirty="0">
            <a:solidFill>
              <a:schemeClr val="tx1"/>
            </a:solidFill>
          </a:endParaRPr>
        </a:p>
      </dgm:t>
    </dgm:pt>
    <dgm:pt modelId="{F6EE8892-1E54-4724-82B6-068EB4AFB848}" type="parTrans" cxnId="{F77E8F94-F117-46DB-BDF6-7F0B9D1121D7}">
      <dgm:prSet/>
      <dgm:spPr/>
      <dgm:t>
        <a:bodyPr/>
        <a:lstStyle/>
        <a:p>
          <a:endParaRPr lang="en-US">
            <a:solidFill>
              <a:schemeClr val="tx1"/>
            </a:solidFill>
          </a:endParaRPr>
        </a:p>
      </dgm:t>
    </dgm:pt>
    <dgm:pt modelId="{EF250B2B-F94D-4FB7-9CEF-D98E1D0F3935}" type="sibTrans" cxnId="{F77E8F94-F117-46DB-BDF6-7F0B9D1121D7}">
      <dgm:prSet/>
      <dgm:spPr/>
      <dgm:t>
        <a:bodyPr/>
        <a:lstStyle/>
        <a:p>
          <a:endParaRPr lang="en-US">
            <a:solidFill>
              <a:schemeClr val="tx1"/>
            </a:solidFill>
          </a:endParaRPr>
        </a:p>
      </dgm:t>
    </dgm:pt>
    <dgm:pt modelId="{FD9D9859-C223-46CF-93E6-DA97EE7E9B29}">
      <dgm:prSet phldrT="[Text]"/>
      <dgm:spPr/>
      <dgm:t>
        <a:bodyPr/>
        <a:lstStyle/>
        <a:p>
          <a:r>
            <a:rPr lang="en-US" dirty="0" smtClean="0">
              <a:solidFill>
                <a:schemeClr val="tx1"/>
              </a:solidFill>
            </a:rPr>
            <a:t>Dec-Jan 2015</a:t>
          </a:r>
          <a:endParaRPr lang="en-US" dirty="0">
            <a:solidFill>
              <a:schemeClr val="tx1"/>
            </a:solidFill>
          </a:endParaRPr>
        </a:p>
      </dgm:t>
    </dgm:pt>
    <dgm:pt modelId="{89E85B78-02FE-4114-8525-1117BA02F2C1}" type="parTrans" cxnId="{1E7A6ADC-16EA-42D0-B1F1-41518934AAD7}">
      <dgm:prSet/>
      <dgm:spPr/>
      <dgm:t>
        <a:bodyPr/>
        <a:lstStyle/>
        <a:p>
          <a:endParaRPr lang="en-US">
            <a:solidFill>
              <a:schemeClr val="tx1"/>
            </a:solidFill>
          </a:endParaRPr>
        </a:p>
      </dgm:t>
    </dgm:pt>
    <dgm:pt modelId="{F855C420-96A1-48D4-B772-735D1EB99D52}" type="sibTrans" cxnId="{1E7A6ADC-16EA-42D0-B1F1-41518934AAD7}">
      <dgm:prSet/>
      <dgm:spPr/>
      <dgm:t>
        <a:bodyPr/>
        <a:lstStyle/>
        <a:p>
          <a:endParaRPr lang="en-US">
            <a:solidFill>
              <a:schemeClr val="tx1"/>
            </a:solidFill>
          </a:endParaRPr>
        </a:p>
      </dgm:t>
    </dgm:pt>
    <dgm:pt modelId="{FFB3A1B1-176B-4774-A418-FB10E58D9534}">
      <dgm:prSet phldrT="[Text]"/>
      <dgm:spPr/>
      <dgm:t>
        <a:bodyPr/>
        <a:lstStyle/>
        <a:p>
          <a:r>
            <a:rPr lang="en-US" dirty="0" smtClean="0">
              <a:solidFill>
                <a:schemeClr val="tx1"/>
              </a:solidFill>
            </a:rPr>
            <a:t>Sept-Nov</a:t>
          </a:r>
          <a:endParaRPr lang="en-US" dirty="0">
            <a:solidFill>
              <a:schemeClr val="tx1"/>
            </a:solidFill>
          </a:endParaRPr>
        </a:p>
      </dgm:t>
    </dgm:pt>
    <dgm:pt modelId="{181C19CC-4B5B-4C09-8577-8A623F66FC1D}" type="parTrans" cxnId="{82C4C9CD-DD26-4430-B657-0767272DDF7F}">
      <dgm:prSet/>
      <dgm:spPr/>
      <dgm:t>
        <a:bodyPr/>
        <a:lstStyle/>
        <a:p>
          <a:endParaRPr lang="en-US">
            <a:solidFill>
              <a:schemeClr val="tx1"/>
            </a:solidFill>
          </a:endParaRPr>
        </a:p>
      </dgm:t>
    </dgm:pt>
    <dgm:pt modelId="{3BA3019D-2568-424E-8BC5-1C396E62D6C4}" type="sibTrans" cxnId="{82C4C9CD-DD26-4430-B657-0767272DDF7F}">
      <dgm:prSet/>
      <dgm:spPr/>
      <dgm:t>
        <a:bodyPr/>
        <a:lstStyle/>
        <a:p>
          <a:endParaRPr lang="en-US">
            <a:solidFill>
              <a:schemeClr val="tx1"/>
            </a:solidFill>
          </a:endParaRPr>
        </a:p>
      </dgm:t>
    </dgm:pt>
    <dgm:pt modelId="{92CD6FE1-F720-4E8A-BD39-9A110E95D033}" type="pres">
      <dgm:prSet presAssocID="{57BC41D0-0807-43F9-AA2E-445ADCEBF8E0}" presName="Name0" presStyleCnt="0">
        <dgm:presLayoutVars>
          <dgm:dir/>
          <dgm:resizeHandles val="exact"/>
        </dgm:presLayoutVars>
      </dgm:prSet>
      <dgm:spPr/>
    </dgm:pt>
    <dgm:pt modelId="{CACDB641-C146-4316-B3AA-6B4B6B67E6F6}" type="pres">
      <dgm:prSet presAssocID="{6C189EFF-224B-4663-800A-6A872E069524}" presName="parTxOnly" presStyleLbl="node1" presStyleIdx="0" presStyleCnt="4">
        <dgm:presLayoutVars>
          <dgm:bulletEnabled val="1"/>
        </dgm:presLayoutVars>
      </dgm:prSet>
      <dgm:spPr/>
      <dgm:t>
        <a:bodyPr/>
        <a:lstStyle/>
        <a:p>
          <a:endParaRPr lang="en-US"/>
        </a:p>
      </dgm:t>
    </dgm:pt>
    <dgm:pt modelId="{CE3ECD56-1038-4693-9F02-A3B42B9EB7B9}" type="pres">
      <dgm:prSet presAssocID="{D9CD8E76-253D-4700-A2A8-D46DE9733FDE}" presName="parSpace" presStyleCnt="0"/>
      <dgm:spPr/>
    </dgm:pt>
    <dgm:pt modelId="{FAF8074E-A135-4555-B5F2-6A8BF261015E}" type="pres">
      <dgm:prSet presAssocID="{3B42E7CE-B730-4311-8F64-E1202C44656D}" presName="parTxOnly" presStyleLbl="node1" presStyleIdx="1" presStyleCnt="4">
        <dgm:presLayoutVars>
          <dgm:bulletEnabled val="1"/>
        </dgm:presLayoutVars>
      </dgm:prSet>
      <dgm:spPr/>
      <dgm:t>
        <a:bodyPr/>
        <a:lstStyle/>
        <a:p>
          <a:endParaRPr lang="en-US"/>
        </a:p>
      </dgm:t>
    </dgm:pt>
    <dgm:pt modelId="{8EDF447B-2075-4184-9904-1A03A750D119}" type="pres">
      <dgm:prSet presAssocID="{EF250B2B-F94D-4FB7-9CEF-D98E1D0F3935}" presName="parSpace" presStyleCnt="0"/>
      <dgm:spPr/>
    </dgm:pt>
    <dgm:pt modelId="{3813B3B3-DAED-42C2-A409-BF856897F698}" type="pres">
      <dgm:prSet presAssocID="{FFB3A1B1-176B-4774-A418-FB10E58D9534}" presName="parTxOnly" presStyleLbl="node1" presStyleIdx="2" presStyleCnt="4" custLinFactNeighborY="3950">
        <dgm:presLayoutVars>
          <dgm:bulletEnabled val="1"/>
        </dgm:presLayoutVars>
      </dgm:prSet>
      <dgm:spPr/>
      <dgm:t>
        <a:bodyPr/>
        <a:lstStyle/>
        <a:p>
          <a:endParaRPr lang="en-US"/>
        </a:p>
      </dgm:t>
    </dgm:pt>
    <dgm:pt modelId="{97AE2DAC-8392-4430-943B-061A0257DBA0}" type="pres">
      <dgm:prSet presAssocID="{3BA3019D-2568-424E-8BC5-1C396E62D6C4}" presName="parSpace" presStyleCnt="0"/>
      <dgm:spPr/>
    </dgm:pt>
    <dgm:pt modelId="{D64AAA11-C1A4-4E77-8E05-6E7040EEEC42}" type="pres">
      <dgm:prSet presAssocID="{FD9D9859-C223-46CF-93E6-DA97EE7E9B29}" presName="parTxOnly" presStyleLbl="node1" presStyleIdx="3" presStyleCnt="4">
        <dgm:presLayoutVars>
          <dgm:bulletEnabled val="1"/>
        </dgm:presLayoutVars>
      </dgm:prSet>
      <dgm:spPr/>
      <dgm:t>
        <a:bodyPr/>
        <a:lstStyle/>
        <a:p>
          <a:endParaRPr lang="en-US"/>
        </a:p>
      </dgm:t>
    </dgm:pt>
  </dgm:ptLst>
  <dgm:cxnLst>
    <dgm:cxn modelId="{A1499E99-0C65-4257-8F48-E79C8C093CC0}" type="presOf" srcId="{3B42E7CE-B730-4311-8F64-E1202C44656D}" destId="{FAF8074E-A135-4555-B5F2-6A8BF261015E}" srcOrd="0" destOrd="0" presId="urn:microsoft.com/office/officeart/2005/8/layout/hChevron3"/>
    <dgm:cxn modelId="{82C4C9CD-DD26-4430-B657-0767272DDF7F}" srcId="{57BC41D0-0807-43F9-AA2E-445ADCEBF8E0}" destId="{FFB3A1B1-176B-4774-A418-FB10E58D9534}" srcOrd="2" destOrd="0" parTransId="{181C19CC-4B5B-4C09-8577-8A623F66FC1D}" sibTransId="{3BA3019D-2568-424E-8BC5-1C396E62D6C4}"/>
    <dgm:cxn modelId="{1E7A6ADC-16EA-42D0-B1F1-41518934AAD7}" srcId="{57BC41D0-0807-43F9-AA2E-445ADCEBF8E0}" destId="{FD9D9859-C223-46CF-93E6-DA97EE7E9B29}" srcOrd="3" destOrd="0" parTransId="{89E85B78-02FE-4114-8525-1117BA02F2C1}" sibTransId="{F855C420-96A1-48D4-B772-735D1EB99D52}"/>
    <dgm:cxn modelId="{233D3016-2CE8-42FC-817B-2979FEE4101F}" type="presOf" srcId="{FFB3A1B1-176B-4774-A418-FB10E58D9534}" destId="{3813B3B3-DAED-42C2-A409-BF856897F698}" srcOrd="0" destOrd="0" presId="urn:microsoft.com/office/officeart/2005/8/layout/hChevron3"/>
    <dgm:cxn modelId="{F77E8F94-F117-46DB-BDF6-7F0B9D1121D7}" srcId="{57BC41D0-0807-43F9-AA2E-445ADCEBF8E0}" destId="{3B42E7CE-B730-4311-8F64-E1202C44656D}" srcOrd="1" destOrd="0" parTransId="{F6EE8892-1E54-4724-82B6-068EB4AFB848}" sibTransId="{EF250B2B-F94D-4FB7-9CEF-D98E1D0F3935}"/>
    <dgm:cxn modelId="{A59573E9-DEDD-4B54-8E58-A332A3E93613}" type="presOf" srcId="{57BC41D0-0807-43F9-AA2E-445ADCEBF8E0}" destId="{92CD6FE1-F720-4E8A-BD39-9A110E95D033}" srcOrd="0" destOrd="0" presId="urn:microsoft.com/office/officeart/2005/8/layout/hChevron3"/>
    <dgm:cxn modelId="{8B2BCC31-E709-43DD-B34D-38549836ACAA}" type="presOf" srcId="{FD9D9859-C223-46CF-93E6-DA97EE7E9B29}" destId="{D64AAA11-C1A4-4E77-8E05-6E7040EEEC42}" srcOrd="0" destOrd="0" presId="urn:microsoft.com/office/officeart/2005/8/layout/hChevron3"/>
    <dgm:cxn modelId="{3832255B-79D8-496E-B9DA-281826C957E1}" srcId="{57BC41D0-0807-43F9-AA2E-445ADCEBF8E0}" destId="{6C189EFF-224B-4663-800A-6A872E069524}" srcOrd="0" destOrd="0" parTransId="{1DAD84DC-01A7-46EC-8AA5-CCA7655509AC}" sibTransId="{D9CD8E76-253D-4700-A2A8-D46DE9733FDE}"/>
    <dgm:cxn modelId="{51D4336A-35FF-429A-AFF4-315C80073E94}" type="presOf" srcId="{6C189EFF-224B-4663-800A-6A872E069524}" destId="{CACDB641-C146-4316-B3AA-6B4B6B67E6F6}" srcOrd="0" destOrd="0" presId="urn:microsoft.com/office/officeart/2005/8/layout/hChevron3"/>
    <dgm:cxn modelId="{32831EE8-9068-402E-859E-4C417BC55A93}" type="presParOf" srcId="{92CD6FE1-F720-4E8A-BD39-9A110E95D033}" destId="{CACDB641-C146-4316-B3AA-6B4B6B67E6F6}" srcOrd="0" destOrd="0" presId="urn:microsoft.com/office/officeart/2005/8/layout/hChevron3"/>
    <dgm:cxn modelId="{2CD9FE29-FE92-462B-9FA6-8C4ED3713A70}" type="presParOf" srcId="{92CD6FE1-F720-4E8A-BD39-9A110E95D033}" destId="{CE3ECD56-1038-4693-9F02-A3B42B9EB7B9}" srcOrd="1" destOrd="0" presId="urn:microsoft.com/office/officeart/2005/8/layout/hChevron3"/>
    <dgm:cxn modelId="{43FEF397-2F3E-4F96-BB5B-BDB55E36542B}" type="presParOf" srcId="{92CD6FE1-F720-4E8A-BD39-9A110E95D033}" destId="{FAF8074E-A135-4555-B5F2-6A8BF261015E}" srcOrd="2" destOrd="0" presId="urn:microsoft.com/office/officeart/2005/8/layout/hChevron3"/>
    <dgm:cxn modelId="{E856E71E-EB0B-446D-83DC-3DE7A37EDFB1}" type="presParOf" srcId="{92CD6FE1-F720-4E8A-BD39-9A110E95D033}" destId="{8EDF447B-2075-4184-9904-1A03A750D119}" srcOrd="3" destOrd="0" presId="urn:microsoft.com/office/officeart/2005/8/layout/hChevron3"/>
    <dgm:cxn modelId="{EECA221E-CB59-416D-B6CB-661A72FF1946}" type="presParOf" srcId="{92CD6FE1-F720-4E8A-BD39-9A110E95D033}" destId="{3813B3B3-DAED-42C2-A409-BF856897F698}" srcOrd="4" destOrd="0" presId="urn:microsoft.com/office/officeart/2005/8/layout/hChevron3"/>
    <dgm:cxn modelId="{F9224829-B5D0-4B3B-B107-15B6DC3FE93E}" type="presParOf" srcId="{92CD6FE1-F720-4E8A-BD39-9A110E95D033}" destId="{97AE2DAC-8392-4430-943B-061A0257DBA0}" srcOrd="5" destOrd="0" presId="urn:microsoft.com/office/officeart/2005/8/layout/hChevron3"/>
    <dgm:cxn modelId="{735C72EC-53F6-49EB-8133-18558360CE43}" type="presParOf" srcId="{92CD6FE1-F720-4E8A-BD39-9A110E95D033}" destId="{D64AAA11-C1A4-4E77-8E05-6E7040EEEC42}"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149E59-A70E-4113-9277-F8EA6BA86CB8}" type="doc">
      <dgm:prSet loTypeId="urn:microsoft.com/office/officeart/2005/8/layout/architecture+Icon" loCatId="list" qsTypeId="urn:microsoft.com/office/officeart/2005/8/quickstyle/simple1" qsCatId="simple" csTypeId="urn:microsoft.com/office/officeart/2005/8/colors/accent1_2" csCatId="accent1" phldr="1"/>
      <dgm:spPr/>
      <dgm:t>
        <a:bodyPr/>
        <a:lstStyle/>
        <a:p>
          <a:endParaRPr lang="en-US"/>
        </a:p>
      </dgm:t>
    </dgm:pt>
    <dgm:pt modelId="{11AE0ACC-DFDA-49BD-BEB4-6472CC188A77}">
      <dgm:prSet phldrT="[Text]"/>
      <dgm:spPr>
        <a:solidFill>
          <a:srgbClr val="0086A5"/>
        </a:solidFill>
      </dgm:spPr>
      <dgm:t>
        <a:bodyPr/>
        <a:lstStyle/>
        <a:p>
          <a:r>
            <a:rPr lang="en-US" b="0" dirty="0" smtClean="0">
              <a:effectLst>
                <a:outerShdw blurRad="38100" dist="38100" dir="2700000" algn="tl">
                  <a:srgbClr val="000000">
                    <a:alpha val="43137"/>
                  </a:srgbClr>
                </a:outerShdw>
              </a:effectLst>
            </a:rPr>
            <a:t>Transport Security</a:t>
          </a:r>
          <a:endParaRPr lang="en-US" b="0" dirty="0">
            <a:effectLst>
              <a:outerShdw blurRad="38100" dist="38100" dir="2700000" algn="tl">
                <a:srgbClr val="000000">
                  <a:alpha val="43137"/>
                </a:srgbClr>
              </a:outerShdw>
            </a:effectLst>
          </a:endParaRPr>
        </a:p>
      </dgm:t>
    </dgm:pt>
    <dgm:pt modelId="{9A5726AE-218B-4AD4-819B-20F3B4546F62}" type="parTrans" cxnId="{D2559A44-8BA6-4132-81FC-9A7513DC83B4}">
      <dgm:prSet/>
      <dgm:spPr/>
      <dgm:t>
        <a:bodyPr/>
        <a:lstStyle/>
        <a:p>
          <a:endParaRPr lang="en-US"/>
        </a:p>
      </dgm:t>
    </dgm:pt>
    <dgm:pt modelId="{6914211E-6EFB-4182-A8FE-9BDB7282E35E}" type="sibTrans" cxnId="{D2559A44-8BA6-4132-81FC-9A7513DC83B4}">
      <dgm:prSet/>
      <dgm:spPr/>
      <dgm:t>
        <a:bodyPr/>
        <a:lstStyle/>
        <a:p>
          <a:endParaRPr lang="en-US"/>
        </a:p>
      </dgm:t>
    </dgm:pt>
    <dgm:pt modelId="{C123F53F-E1A7-4FB0-B7E6-24B66C51A7B2}">
      <dgm:prSet phldrT="[Text]"/>
      <dgm:spPr>
        <a:solidFill>
          <a:srgbClr val="0086A5"/>
        </a:solidFill>
      </dgm:spPr>
      <dgm:t>
        <a:bodyPr/>
        <a:lstStyle/>
        <a:p>
          <a:r>
            <a:rPr lang="en-US" b="0" dirty="0" smtClean="0">
              <a:effectLst>
                <a:outerShdw blurRad="38100" dist="38100" dir="2700000" algn="tl">
                  <a:srgbClr val="000000">
                    <a:alpha val="43137"/>
                  </a:srgbClr>
                </a:outerShdw>
              </a:effectLst>
            </a:rPr>
            <a:t>Authentication</a:t>
          </a:r>
          <a:endParaRPr lang="en-US" b="0" dirty="0">
            <a:effectLst>
              <a:outerShdw blurRad="38100" dist="38100" dir="2700000" algn="tl">
                <a:srgbClr val="000000">
                  <a:alpha val="43137"/>
                </a:srgbClr>
              </a:outerShdw>
            </a:effectLst>
          </a:endParaRPr>
        </a:p>
      </dgm:t>
    </dgm:pt>
    <dgm:pt modelId="{502B6255-7F71-46BD-9D1F-1014A994589F}" type="parTrans" cxnId="{DF38A053-C038-4D66-9BDF-1BA1358078E8}">
      <dgm:prSet/>
      <dgm:spPr/>
      <dgm:t>
        <a:bodyPr/>
        <a:lstStyle/>
        <a:p>
          <a:endParaRPr lang="en-US"/>
        </a:p>
      </dgm:t>
    </dgm:pt>
    <dgm:pt modelId="{FB308B5B-F44C-476A-876E-C8EB452BA91A}" type="sibTrans" cxnId="{DF38A053-C038-4D66-9BDF-1BA1358078E8}">
      <dgm:prSet/>
      <dgm:spPr/>
      <dgm:t>
        <a:bodyPr/>
        <a:lstStyle/>
        <a:p>
          <a:endParaRPr lang="en-US"/>
        </a:p>
      </dgm:t>
    </dgm:pt>
    <dgm:pt modelId="{26C74F5C-D27B-44F2-AF25-C7EA82AE0DBD}">
      <dgm:prSet phldrT="[Text]"/>
      <dgm:spPr>
        <a:solidFill>
          <a:srgbClr val="0086A5"/>
        </a:solidFill>
      </dgm:spPr>
      <dgm:t>
        <a:bodyPr/>
        <a:lstStyle/>
        <a:p>
          <a:r>
            <a:rPr lang="en-US" b="0" dirty="0" smtClean="0">
              <a:effectLst>
                <a:outerShdw blurRad="38100" dist="38100" dir="2700000" algn="tl">
                  <a:srgbClr val="000000">
                    <a:alpha val="43137"/>
                  </a:srgbClr>
                </a:outerShdw>
              </a:effectLst>
            </a:rPr>
            <a:t>Authorization</a:t>
          </a:r>
          <a:endParaRPr lang="en-US" b="0" dirty="0">
            <a:effectLst>
              <a:outerShdw blurRad="38100" dist="38100" dir="2700000" algn="tl">
                <a:srgbClr val="000000">
                  <a:alpha val="43137"/>
                </a:srgbClr>
              </a:outerShdw>
            </a:effectLst>
          </a:endParaRPr>
        </a:p>
      </dgm:t>
    </dgm:pt>
    <dgm:pt modelId="{340BAB14-BD87-4256-A0E9-D55EEAD84AA6}" type="parTrans" cxnId="{414A4E6B-6DCF-4019-B857-3CD7CDAAF0BF}">
      <dgm:prSet/>
      <dgm:spPr/>
      <dgm:t>
        <a:bodyPr/>
        <a:lstStyle/>
        <a:p>
          <a:endParaRPr lang="en-US"/>
        </a:p>
      </dgm:t>
    </dgm:pt>
    <dgm:pt modelId="{336C53B7-444A-48DE-AB6D-12718BEA8B79}" type="sibTrans" cxnId="{414A4E6B-6DCF-4019-B857-3CD7CDAAF0BF}">
      <dgm:prSet/>
      <dgm:spPr/>
      <dgm:t>
        <a:bodyPr/>
        <a:lstStyle/>
        <a:p>
          <a:endParaRPr lang="en-US"/>
        </a:p>
      </dgm:t>
    </dgm:pt>
    <dgm:pt modelId="{99628BEE-347E-484F-B1DB-DDAC7D68D730}">
      <dgm:prSet phldrT="[Text]"/>
      <dgm:spPr>
        <a:solidFill>
          <a:srgbClr val="E89930"/>
        </a:solidFill>
      </dgm:spPr>
      <dgm:t>
        <a:bodyPr/>
        <a:lstStyle/>
        <a:p>
          <a:r>
            <a:rPr lang="en-US" b="0" dirty="0" smtClean="0">
              <a:effectLst>
                <a:outerShdw blurRad="38100" dist="38100" dir="2700000" algn="tl">
                  <a:srgbClr val="000000">
                    <a:alpha val="43137"/>
                  </a:srgbClr>
                </a:outerShdw>
              </a:effectLst>
            </a:rPr>
            <a:t>API Design &amp; Content</a:t>
          </a:r>
          <a:endParaRPr lang="en-US" b="0" dirty="0">
            <a:effectLst>
              <a:outerShdw blurRad="38100" dist="38100" dir="2700000" algn="tl">
                <a:srgbClr val="000000">
                  <a:alpha val="43137"/>
                </a:srgbClr>
              </a:outerShdw>
            </a:effectLst>
          </a:endParaRPr>
        </a:p>
      </dgm:t>
    </dgm:pt>
    <dgm:pt modelId="{5014005C-F9BF-4510-923A-21A526788389}" type="parTrans" cxnId="{82C2D363-7955-4C10-A238-FA5A6FB5DC25}">
      <dgm:prSet/>
      <dgm:spPr/>
      <dgm:t>
        <a:bodyPr/>
        <a:lstStyle/>
        <a:p>
          <a:endParaRPr lang="en-US"/>
        </a:p>
      </dgm:t>
    </dgm:pt>
    <dgm:pt modelId="{40A31D7F-8401-4671-9B22-2516C52558DD}" type="sibTrans" cxnId="{82C2D363-7955-4C10-A238-FA5A6FB5DC25}">
      <dgm:prSet/>
      <dgm:spPr/>
      <dgm:t>
        <a:bodyPr/>
        <a:lstStyle/>
        <a:p>
          <a:endParaRPr lang="en-US"/>
        </a:p>
      </dgm:t>
    </dgm:pt>
    <dgm:pt modelId="{1FF35BF6-9D19-4C41-9DBB-A06AC44A41B6}" type="pres">
      <dgm:prSet presAssocID="{94149E59-A70E-4113-9277-F8EA6BA86CB8}" presName="Name0" presStyleCnt="0">
        <dgm:presLayoutVars>
          <dgm:chPref val="1"/>
          <dgm:dir/>
          <dgm:animOne val="branch"/>
          <dgm:animLvl val="lvl"/>
          <dgm:resizeHandles/>
        </dgm:presLayoutVars>
      </dgm:prSet>
      <dgm:spPr/>
      <dgm:t>
        <a:bodyPr/>
        <a:lstStyle/>
        <a:p>
          <a:endParaRPr lang="en-US"/>
        </a:p>
      </dgm:t>
    </dgm:pt>
    <dgm:pt modelId="{B786C315-80CC-441C-9E70-939163C3D661}" type="pres">
      <dgm:prSet presAssocID="{11AE0ACC-DFDA-49BD-BEB4-6472CC188A77}" presName="vertOne" presStyleCnt="0"/>
      <dgm:spPr/>
    </dgm:pt>
    <dgm:pt modelId="{95BD4A6C-B706-4B08-A1C0-1B3CA7B5D6C0}" type="pres">
      <dgm:prSet presAssocID="{11AE0ACC-DFDA-49BD-BEB4-6472CC188A77}" presName="txOne" presStyleLbl="node0" presStyleIdx="0" presStyleCnt="1">
        <dgm:presLayoutVars>
          <dgm:chPref val="3"/>
        </dgm:presLayoutVars>
      </dgm:prSet>
      <dgm:spPr/>
      <dgm:t>
        <a:bodyPr/>
        <a:lstStyle/>
        <a:p>
          <a:endParaRPr lang="en-US"/>
        </a:p>
      </dgm:t>
    </dgm:pt>
    <dgm:pt modelId="{80B9998F-4742-4738-A6C3-F1F1B6C01BAC}" type="pres">
      <dgm:prSet presAssocID="{11AE0ACC-DFDA-49BD-BEB4-6472CC188A77}" presName="parTransOne" presStyleCnt="0"/>
      <dgm:spPr/>
    </dgm:pt>
    <dgm:pt modelId="{4FF1D7E9-0498-41D9-81CB-E72D3878E570}" type="pres">
      <dgm:prSet presAssocID="{11AE0ACC-DFDA-49BD-BEB4-6472CC188A77}" presName="horzOne" presStyleCnt="0"/>
      <dgm:spPr/>
    </dgm:pt>
    <dgm:pt modelId="{101FA0AF-A81C-4669-BA90-0078B2294E86}" type="pres">
      <dgm:prSet presAssocID="{C123F53F-E1A7-4FB0-B7E6-24B66C51A7B2}" presName="vertTwo" presStyleCnt="0"/>
      <dgm:spPr/>
    </dgm:pt>
    <dgm:pt modelId="{9BF50A2A-4430-47C1-9FE6-B0345DA11558}" type="pres">
      <dgm:prSet presAssocID="{C123F53F-E1A7-4FB0-B7E6-24B66C51A7B2}" presName="txTwo" presStyleLbl="node2" presStyleIdx="0" presStyleCnt="1">
        <dgm:presLayoutVars>
          <dgm:chPref val="3"/>
        </dgm:presLayoutVars>
      </dgm:prSet>
      <dgm:spPr/>
      <dgm:t>
        <a:bodyPr/>
        <a:lstStyle/>
        <a:p>
          <a:endParaRPr lang="en-US"/>
        </a:p>
      </dgm:t>
    </dgm:pt>
    <dgm:pt modelId="{48EBDADD-3200-4022-BCBD-6793FC79933B}" type="pres">
      <dgm:prSet presAssocID="{C123F53F-E1A7-4FB0-B7E6-24B66C51A7B2}" presName="parTransTwo" presStyleCnt="0"/>
      <dgm:spPr/>
    </dgm:pt>
    <dgm:pt modelId="{F109FEA7-1736-4D19-BE38-AF10E15C2EF3}" type="pres">
      <dgm:prSet presAssocID="{C123F53F-E1A7-4FB0-B7E6-24B66C51A7B2}" presName="horzTwo" presStyleCnt="0"/>
      <dgm:spPr/>
    </dgm:pt>
    <dgm:pt modelId="{D02EDD58-0EE0-472F-A5B4-E6D6D90CB1B0}" type="pres">
      <dgm:prSet presAssocID="{26C74F5C-D27B-44F2-AF25-C7EA82AE0DBD}" presName="vertThree" presStyleCnt="0"/>
      <dgm:spPr/>
    </dgm:pt>
    <dgm:pt modelId="{5A04693A-D076-4A50-A4B1-0434CFC0AA94}" type="pres">
      <dgm:prSet presAssocID="{26C74F5C-D27B-44F2-AF25-C7EA82AE0DBD}" presName="txThree" presStyleLbl="node3" presStyleIdx="0" presStyleCnt="1">
        <dgm:presLayoutVars>
          <dgm:chPref val="3"/>
        </dgm:presLayoutVars>
      </dgm:prSet>
      <dgm:spPr/>
      <dgm:t>
        <a:bodyPr/>
        <a:lstStyle/>
        <a:p>
          <a:endParaRPr lang="en-US"/>
        </a:p>
      </dgm:t>
    </dgm:pt>
    <dgm:pt modelId="{8B531827-FD8B-4484-B89E-7FC05E896ACE}" type="pres">
      <dgm:prSet presAssocID="{26C74F5C-D27B-44F2-AF25-C7EA82AE0DBD}" presName="parTransThree" presStyleCnt="0"/>
      <dgm:spPr/>
    </dgm:pt>
    <dgm:pt modelId="{75609759-68E8-43F2-A70B-59BF1D323447}" type="pres">
      <dgm:prSet presAssocID="{26C74F5C-D27B-44F2-AF25-C7EA82AE0DBD}" presName="horzThree" presStyleCnt="0"/>
      <dgm:spPr/>
    </dgm:pt>
    <dgm:pt modelId="{42C9CB03-CF31-47ED-9F05-F56C25649880}" type="pres">
      <dgm:prSet presAssocID="{99628BEE-347E-484F-B1DB-DDAC7D68D730}" presName="vertFour" presStyleCnt="0">
        <dgm:presLayoutVars>
          <dgm:chPref val="3"/>
        </dgm:presLayoutVars>
      </dgm:prSet>
      <dgm:spPr/>
    </dgm:pt>
    <dgm:pt modelId="{234C43A5-8B58-4916-AD34-DDBC7E2A3471}" type="pres">
      <dgm:prSet presAssocID="{99628BEE-347E-484F-B1DB-DDAC7D68D730}" presName="txFour" presStyleLbl="node4" presStyleIdx="0" presStyleCnt="1">
        <dgm:presLayoutVars>
          <dgm:chPref val="3"/>
        </dgm:presLayoutVars>
      </dgm:prSet>
      <dgm:spPr/>
      <dgm:t>
        <a:bodyPr/>
        <a:lstStyle/>
        <a:p>
          <a:endParaRPr lang="en-US"/>
        </a:p>
      </dgm:t>
    </dgm:pt>
    <dgm:pt modelId="{766E7E0F-3205-4E45-8533-96FE104ED3AA}" type="pres">
      <dgm:prSet presAssocID="{99628BEE-347E-484F-B1DB-DDAC7D68D730}" presName="horzFour" presStyleCnt="0"/>
      <dgm:spPr/>
    </dgm:pt>
  </dgm:ptLst>
  <dgm:cxnLst>
    <dgm:cxn modelId="{DF38A053-C038-4D66-9BDF-1BA1358078E8}" srcId="{11AE0ACC-DFDA-49BD-BEB4-6472CC188A77}" destId="{C123F53F-E1A7-4FB0-B7E6-24B66C51A7B2}" srcOrd="0" destOrd="0" parTransId="{502B6255-7F71-46BD-9D1F-1014A994589F}" sibTransId="{FB308B5B-F44C-476A-876E-C8EB452BA91A}"/>
    <dgm:cxn modelId="{F39CD422-8791-4C1C-9CC8-51CB740647C6}" type="presOf" srcId="{99628BEE-347E-484F-B1DB-DDAC7D68D730}" destId="{234C43A5-8B58-4916-AD34-DDBC7E2A3471}" srcOrd="0" destOrd="0" presId="urn:microsoft.com/office/officeart/2005/8/layout/architecture+Icon"/>
    <dgm:cxn modelId="{D2559A44-8BA6-4132-81FC-9A7513DC83B4}" srcId="{94149E59-A70E-4113-9277-F8EA6BA86CB8}" destId="{11AE0ACC-DFDA-49BD-BEB4-6472CC188A77}" srcOrd="0" destOrd="0" parTransId="{9A5726AE-218B-4AD4-819B-20F3B4546F62}" sibTransId="{6914211E-6EFB-4182-A8FE-9BDB7282E35E}"/>
    <dgm:cxn modelId="{82C2D363-7955-4C10-A238-FA5A6FB5DC25}" srcId="{26C74F5C-D27B-44F2-AF25-C7EA82AE0DBD}" destId="{99628BEE-347E-484F-B1DB-DDAC7D68D730}" srcOrd="0" destOrd="0" parTransId="{5014005C-F9BF-4510-923A-21A526788389}" sibTransId="{40A31D7F-8401-4671-9B22-2516C52558DD}"/>
    <dgm:cxn modelId="{34FCBBEB-19A9-46A8-B553-DA1290DD8CC1}" type="presOf" srcId="{C123F53F-E1A7-4FB0-B7E6-24B66C51A7B2}" destId="{9BF50A2A-4430-47C1-9FE6-B0345DA11558}" srcOrd="0" destOrd="0" presId="urn:microsoft.com/office/officeart/2005/8/layout/architecture+Icon"/>
    <dgm:cxn modelId="{31654B25-AB2A-440D-8A81-8E389721919A}" type="presOf" srcId="{94149E59-A70E-4113-9277-F8EA6BA86CB8}" destId="{1FF35BF6-9D19-4C41-9DBB-A06AC44A41B6}" srcOrd="0" destOrd="0" presId="urn:microsoft.com/office/officeart/2005/8/layout/architecture+Icon"/>
    <dgm:cxn modelId="{414A4E6B-6DCF-4019-B857-3CD7CDAAF0BF}" srcId="{C123F53F-E1A7-4FB0-B7E6-24B66C51A7B2}" destId="{26C74F5C-D27B-44F2-AF25-C7EA82AE0DBD}" srcOrd="0" destOrd="0" parTransId="{340BAB14-BD87-4256-A0E9-D55EEAD84AA6}" sibTransId="{336C53B7-444A-48DE-AB6D-12718BEA8B79}"/>
    <dgm:cxn modelId="{C79713F0-430E-45E4-BC1B-13CD0FFFA0AF}" type="presOf" srcId="{11AE0ACC-DFDA-49BD-BEB4-6472CC188A77}" destId="{95BD4A6C-B706-4B08-A1C0-1B3CA7B5D6C0}" srcOrd="0" destOrd="0" presId="urn:microsoft.com/office/officeart/2005/8/layout/architecture+Icon"/>
    <dgm:cxn modelId="{160EA7E6-FF87-4884-97A6-44547DEB9F56}" type="presOf" srcId="{26C74F5C-D27B-44F2-AF25-C7EA82AE0DBD}" destId="{5A04693A-D076-4A50-A4B1-0434CFC0AA94}" srcOrd="0" destOrd="0" presId="urn:microsoft.com/office/officeart/2005/8/layout/architecture+Icon"/>
    <dgm:cxn modelId="{B67BDE24-2EAB-4642-80C8-F284186BEDD7}" type="presParOf" srcId="{1FF35BF6-9D19-4C41-9DBB-A06AC44A41B6}" destId="{B786C315-80CC-441C-9E70-939163C3D661}" srcOrd="0" destOrd="0" presId="urn:microsoft.com/office/officeart/2005/8/layout/architecture+Icon"/>
    <dgm:cxn modelId="{C265FB78-E08B-489A-8015-8D251750E7A2}" type="presParOf" srcId="{B786C315-80CC-441C-9E70-939163C3D661}" destId="{95BD4A6C-B706-4B08-A1C0-1B3CA7B5D6C0}" srcOrd="0" destOrd="0" presId="urn:microsoft.com/office/officeart/2005/8/layout/architecture+Icon"/>
    <dgm:cxn modelId="{4A69F8D3-167D-4AB4-B755-3EB1B674DA9D}" type="presParOf" srcId="{B786C315-80CC-441C-9E70-939163C3D661}" destId="{80B9998F-4742-4738-A6C3-F1F1B6C01BAC}" srcOrd="1" destOrd="0" presId="urn:microsoft.com/office/officeart/2005/8/layout/architecture+Icon"/>
    <dgm:cxn modelId="{54BC4B43-4740-4B39-85CB-EF59E92D54B7}" type="presParOf" srcId="{B786C315-80CC-441C-9E70-939163C3D661}" destId="{4FF1D7E9-0498-41D9-81CB-E72D3878E570}" srcOrd="2" destOrd="0" presId="urn:microsoft.com/office/officeart/2005/8/layout/architecture+Icon"/>
    <dgm:cxn modelId="{9E669C5F-4F07-4F49-8827-A6E48F0DD292}" type="presParOf" srcId="{4FF1D7E9-0498-41D9-81CB-E72D3878E570}" destId="{101FA0AF-A81C-4669-BA90-0078B2294E86}" srcOrd="0" destOrd="0" presId="urn:microsoft.com/office/officeart/2005/8/layout/architecture+Icon"/>
    <dgm:cxn modelId="{527203FB-013A-484B-839E-778E07E94DF5}" type="presParOf" srcId="{101FA0AF-A81C-4669-BA90-0078B2294E86}" destId="{9BF50A2A-4430-47C1-9FE6-B0345DA11558}" srcOrd="0" destOrd="0" presId="urn:microsoft.com/office/officeart/2005/8/layout/architecture+Icon"/>
    <dgm:cxn modelId="{51169435-0BBC-42D3-A9CA-B572634182B9}" type="presParOf" srcId="{101FA0AF-A81C-4669-BA90-0078B2294E86}" destId="{48EBDADD-3200-4022-BCBD-6793FC79933B}" srcOrd="1" destOrd="0" presId="urn:microsoft.com/office/officeart/2005/8/layout/architecture+Icon"/>
    <dgm:cxn modelId="{D73E7E40-43AD-43BB-96A4-715C8DC7D70E}" type="presParOf" srcId="{101FA0AF-A81C-4669-BA90-0078B2294E86}" destId="{F109FEA7-1736-4D19-BE38-AF10E15C2EF3}" srcOrd="2" destOrd="0" presId="urn:microsoft.com/office/officeart/2005/8/layout/architecture+Icon"/>
    <dgm:cxn modelId="{E543D676-D665-4D76-B550-FFA20469BD76}" type="presParOf" srcId="{F109FEA7-1736-4D19-BE38-AF10E15C2EF3}" destId="{D02EDD58-0EE0-472F-A5B4-E6D6D90CB1B0}" srcOrd="0" destOrd="0" presId="urn:microsoft.com/office/officeart/2005/8/layout/architecture+Icon"/>
    <dgm:cxn modelId="{56790F2F-A644-45D9-B34D-C7937708ACF3}" type="presParOf" srcId="{D02EDD58-0EE0-472F-A5B4-E6D6D90CB1B0}" destId="{5A04693A-D076-4A50-A4B1-0434CFC0AA94}" srcOrd="0" destOrd="0" presId="urn:microsoft.com/office/officeart/2005/8/layout/architecture+Icon"/>
    <dgm:cxn modelId="{D6B2F82D-CB95-4217-BE61-D755C1654717}" type="presParOf" srcId="{D02EDD58-0EE0-472F-A5B4-E6D6D90CB1B0}" destId="{8B531827-FD8B-4484-B89E-7FC05E896ACE}" srcOrd="1" destOrd="0" presId="urn:microsoft.com/office/officeart/2005/8/layout/architecture+Icon"/>
    <dgm:cxn modelId="{441B2A06-31E1-4457-A249-5FDA431291DB}" type="presParOf" srcId="{D02EDD58-0EE0-472F-A5B4-E6D6D90CB1B0}" destId="{75609759-68E8-43F2-A70B-59BF1D323447}" srcOrd="2" destOrd="0" presId="urn:microsoft.com/office/officeart/2005/8/layout/architecture+Icon"/>
    <dgm:cxn modelId="{6CE51D67-36C9-4F24-8B0C-DE1E54B101D7}" type="presParOf" srcId="{75609759-68E8-43F2-A70B-59BF1D323447}" destId="{42C9CB03-CF31-47ED-9F05-F56C25649880}" srcOrd="0" destOrd="0" presId="urn:microsoft.com/office/officeart/2005/8/layout/architecture+Icon"/>
    <dgm:cxn modelId="{CC4949DB-2173-437E-ACB3-00C3064EC191}" type="presParOf" srcId="{42C9CB03-CF31-47ED-9F05-F56C25649880}" destId="{234C43A5-8B58-4916-AD34-DDBC7E2A3471}" srcOrd="0" destOrd="0" presId="urn:microsoft.com/office/officeart/2005/8/layout/architecture+Icon"/>
    <dgm:cxn modelId="{42F25D60-702C-44B4-BA54-58BFB041108B}" type="presParOf" srcId="{42C9CB03-CF31-47ED-9F05-F56C25649880}" destId="{766E7E0F-3205-4E45-8533-96FE104ED3AA}" srcOrd="1" destOrd="0" presId="urn:microsoft.com/office/officeart/2005/8/layout/architecture+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DB641-C146-4316-B3AA-6B4B6B67E6F6}">
      <dsp:nvSpPr>
        <dsp:cNvPr id="0" name=""/>
        <dsp:cNvSpPr/>
      </dsp:nvSpPr>
      <dsp:spPr>
        <a:xfrm>
          <a:off x="1663" y="0"/>
          <a:ext cx="1669444" cy="257244"/>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Mar-May </a:t>
          </a:r>
          <a:endParaRPr lang="en-US" sz="1300" kern="1200" dirty="0">
            <a:solidFill>
              <a:schemeClr val="tx1"/>
            </a:solidFill>
          </a:endParaRPr>
        </a:p>
      </dsp:txBody>
      <dsp:txXfrm>
        <a:off x="1663" y="0"/>
        <a:ext cx="1605133" cy="257244"/>
      </dsp:txXfrm>
    </dsp:sp>
    <dsp:sp modelId="{FAF8074E-A135-4555-B5F2-6A8BF261015E}">
      <dsp:nvSpPr>
        <dsp:cNvPr id="0" name=""/>
        <dsp:cNvSpPr/>
      </dsp:nvSpPr>
      <dsp:spPr>
        <a:xfrm>
          <a:off x="1337219" y="0"/>
          <a:ext cx="1669444" cy="257244"/>
        </a:xfrm>
        <a:prstGeom prst="chevron">
          <a:avLst/>
        </a:prstGeom>
        <a:gradFill rotWithShape="0">
          <a:gsLst>
            <a:gs pos="0">
              <a:schemeClr val="accent4">
                <a:hueOff val="-1138735"/>
                <a:satOff val="1198"/>
                <a:lumOff val="-1372"/>
                <a:alphaOff val="0"/>
                <a:shade val="51000"/>
                <a:satMod val="130000"/>
              </a:schemeClr>
            </a:gs>
            <a:gs pos="80000">
              <a:schemeClr val="accent4">
                <a:hueOff val="-1138735"/>
                <a:satOff val="1198"/>
                <a:lumOff val="-1372"/>
                <a:alphaOff val="0"/>
                <a:shade val="93000"/>
                <a:satMod val="130000"/>
              </a:schemeClr>
            </a:gs>
            <a:gs pos="100000">
              <a:schemeClr val="accent4">
                <a:hueOff val="-1138735"/>
                <a:satOff val="1198"/>
                <a:lumOff val="-13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Jun-Aug</a:t>
          </a:r>
          <a:endParaRPr lang="en-US" sz="1300" kern="1200" dirty="0">
            <a:solidFill>
              <a:schemeClr val="tx1"/>
            </a:solidFill>
          </a:endParaRPr>
        </a:p>
      </dsp:txBody>
      <dsp:txXfrm>
        <a:off x="1465841" y="0"/>
        <a:ext cx="1412200" cy="257244"/>
      </dsp:txXfrm>
    </dsp:sp>
    <dsp:sp modelId="{3813B3B3-DAED-42C2-A409-BF856897F698}">
      <dsp:nvSpPr>
        <dsp:cNvPr id="0" name=""/>
        <dsp:cNvSpPr/>
      </dsp:nvSpPr>
      <dsp:spPr>
        <a:xfrm>
          <a:off x="2672775" y="0"/>
          <a:ext cx="1669444" cy="257244"/>
        </a:xfrm>
        <a:prstGeom prst="chevron">
          <a:avLst/>
        </a:prstGeom>
        <a:gradFill rotWithShape="0">
          <a:gsLst>
            <a:gs pos="0">
              <a:schemeClr val="accent4">
                <a:hueOff val="-2277469"/>
                <a:satOff val="2396"/>
                <a:lumOff val="-2745"/>
                <a:alphaOff val="0"/>
                <a:shade val="51000"/>
                <a:satMod val="130000"/>
              </a:schemeClr>
            </a:gs>
            <a:gs pos="80000">
              <a:schemeClr val="accent4">
                <a:hueOff val="-2277469"/>
                <a:satOff val="2396"/>
                <a:lumOff val="-2745"/>
                <a:alphaOff val="0"/>
                <a:shade val="93000"/>
                <a:satMod val="130000"/>
              </a:schemeClr>
            </a:gs>
            <a:gs pos="100000">
              <a:schemeClr val="accent4">
                <a:hueOff val="-2277469"/>
                <a:satOff val="2396"/>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Sept-Nov</a:t>
          </a:r>
          <a:endParaRPr lang="en-US" sz="1300" kern="1200" dirty="0">
            <a:solidFill>
              <a:schemeClr val="tx1"/>
            </a:solidFill>
          </a:endParaRPr>
        </a:p>
      </dsp:txBody>
      <dsp:txXfrm>
        <a:off x="2801397" y="0"/>
        <a:ext cx="1412200" cy="257244"/>
      </dsp:txXfrm>
    </dsp:sp>
    <dsp:sp modelId="{D64AAA11-C1A4-4E77-8E05-6E7040EEEC42}">
      <dsp:nvSpPr>
        <dsp:cNvPr id="0" name=""/>
        <dsp:cNvSpPr/>
      </dsp:nvSpPr>
      <dsp:spPr>
        <a:xfrm>
          <a:off x="4008331" y="0"/>
          <a:ext cx="1669444" cy="257244"/>
        </a:xfrm>
        <a:prstGeom prst="chevron">
          <a:avLst/>
        </a:prstGeom>
        <a:gradFill rotWithShape="0">
          <a:gsLst>
            <a:gs pos="0">
              <a:schemeClr val="accent4">
                <a:hueOff val="-3416204"/>
                <a:satOff val="3594"/>
                <a:lumOff val="-4117"/>
                <a:alphaOff val="0"/>
                <a:shade val="51000"/>
                <a:satMod val="130000"/>
              </a:schemeClr>
            </a:gs>
            <a:gs pos="80000">
              <a:schemeClr val="accent4">
                <a:hueOff val="-3416204"/>
                <a:satOff val="3594"/>
                <a:lumOff val="-4117"/>
                <a:alphaOff val="0"/>
                <a:shade val="93000"/>
                <a:satMod val="130000"/>
              </a:schemeClr>
            </a:gs>
            <a:gs pos="100000">
              <a:schemeClr val="accent4">
                <a:hueOff val="-3416204"/>
                <a:satOff val="3594"/>
                <a:lumOff val="-41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Dec-Jan 2015</a:t>
          </a:r>
          <a:endParaRPr lang="en-US" sz="1300" kern="1200" dirty="0">
            <a:solidFill>
              <a:schemeClr val="tx1"/>
            </a:solidFill>
          </a:endParaRPr>
        </a:p>
      </dsp:txBody>
      <dsp:txXfrm>
        <a:off x="4136953" y="0"/>
        <a:ext cx="1412200" cy="257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D4A6C-B706-4B08-A1C0-1B3CA7B5D6C0}">
      <dsp:nvSpPr>
        <dsp:cNvPr id="0" name=""/>
        <dsp:cNvSpPr/>
      </dsp:nvSpPr>
      <dsp:spPr>
        <a:xfrm>
          <a:off x="2970" y="2408352"/>
          <a:ext cx="6077105" cy="723667"/>
        </a:xfrm>
        <a:prstGeom prst="roundRect">
          <a:avLst>
            <a:gd name="adj" fmla="val 10000"/>
          </a:avLst>
        </a:prstGeom>
        <a:solidFill>
          <a:srgbClr val="0086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smtClean="0">
              <a:effectLst>
                <a:outerShdw blurRad="38100" dist="38100" dir="2700000" algn="tl">
                  <a:srgbClr val="000000">
                    <a:alpha val="43137"/>
                  </a:srgbClr>
                </a:outerShdw>
              </a:effectLst>
            </a:rPr>
            <a:t>Transport Security</a:t>
          </a:r>
          <a:endParaRPr lang="en-US" sz="3200" b="0" kern="1200" dirty="0">
            <a:effectLst>
              <a:outerShdw blurRad="38100" dist="38100" dir="2700000" algn="tl">
                <a:srgbClr val="000000">
                  <a:alpha val="43137"/>
                </a:srgbClr>
              </a:outerShdw>
            </a:effectLst>
          </a:endParaRPr>
        </a:p>
      </dsp:txBody>
      <dsp:txXfrm>
        <a:off x="24165" y="2429547"/>
        <a:ext cx="6034715" cy="681277"/>
      </dsp:txXfrm>
    </dsp:sp>
    <dsp:sp modelId="{9BF50A2A-4430-47C1-9FE6-B0345DA11558}">
      <dsp:nvSpPr>
        <dsp:cNvPr id="0" name=""/>
        <dsp:cNvSpPr/>
      </dsp:nvSpPr>
      <dsp:spPr>
        <a:xfrm>
          <a:off x="2970" y="1606009"/>
          <a:ext cx="6077105" cy="723667"/>
        </a:xfrm>
        <a:prstGeom prst="roundRect">
          <a:avLst>
            <a:gd name="adj" fmla="val 10000"/>
          </a:avLst>
        </a:prstGeom>
        <a:solidFill>
          <a:srgbClr val="0086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smtClean="0">
              <a:effectLst>
                <a:outerShdw blurRad="38100" dist="38100" dir="2700000" algn="tl">
                  <a:srgbClr val="000000">
                    <a:alpha val="43137"/>
                  </a:srgbClr>
                </a:outerShdw>
              </a:effectLst>
            </a:rPr>
            <a:t>Authentication</a:t>
          </a:r>
          <a:endParaRPr lang="en-US" sz="3200" b="0" kern="1200" dirty="0">
            <a:effectLst>
              <a:outerShdw blurRad="38100" dist="38100" dir="2700000" algn="tl">
                <a:srgbClr val="000000">
                  <a:alpha val="43137"/>
                </a:srgbClr>
              </a:outerShdw>
            </a:effectLst>
          </a:endParaRPr>
        </a:p>
      </dsp:txBody>
      <dsp:txXfrm>
        <a:off x="24165" y="1627204"/>
        <a:ext cx="6034715" cy="681277"/>
      </dsp:txXfrm>
    </dsp:sp>
    <dsp:sp modelId="{5A04693A-D076-4A50-A4B1-0434CFC0AA94}">
      <dsp:nvSpPr>
        <dsp:cNvPr id="0" name=""/>
        <dsp:cNvSpPr/>
      </dsp:nvSpPr>
      <dsp:spPr>
        <a:xfrm>
          <a:off x="2970" y="803666"/>
          <a:ext cx="6077105" cy="723667"/>
        </a:xfrm>
        <a:prstGeom prst="roundRect">
          <a:avLst>
            <a:gd name="adj" fmla="val 10000"/>
          </a:avLst>
        </a:prstGeom>
        <a:solidFill>
          <a:srgbClr val="0086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smtClean="0">
              <a:effectLst>
                <a:outerShdw blurRad="38100" dist="38100" dir="2700000" algn="tl">
                  <a:srgbClr val="000000">
                    <a:alpha val="43137"/>
                  </a:srgbClr>
                </a:outerShdw>
              </a:effectLst>
            </a:rPr>
            <a:t>Authorization</a:t>
          </a:r>
          <a:endParaRPr lang="en-US" sz="3200" b="0" kern="1200" dirty="0">
            <a:effectLst>
              <a:outerShdw blurRad="38100" dist="38100" dir="2700000" algn="tl">
                <a:srgbClr val="000000">
                  <a:alpha val="43137"/>
                </a:srgbClr>
              </a:outerShdw>
            </a:effectLst>
          </a:endParaRPr>
        </a:p>
      </dsp:txBody>
      <dsp:txXfrm>
        <a:off x="24165" y="824861"/>
        <a:ext cx="6034715" cy="681277"/>
      </dsp:txXfrm>
    </dsp:sp>
    <dsp:sp modelId="{234C43A5-8B58-4916-AD34-DDBC7E2A3471}">
      <dsp:nvSpPr>
        <dsp:cNvPr id="0" name=""/>
        <dsp:cNvSpPr/>
      </dsp:nvSpPr>
      <dsp:spPr>
        <a:xfrm>
          <a:off x="2970" y="1322"/>
          <a:ext cx="6077105" cy="723667"/>
        </a:xfrm>
        <a:prstGeom prst="roundRect">
          <a:avLst>
            <a:gd name="adj" fmla="val 10000"/>
          </a:avLst>
        </a:prstGeom>
        <a:solidFill>
          <a:srgbClr val="E899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smtClean="0">
              <a:effectLst>
                <a:outerShdw blurRad="38100" dist="38100" dir="2700000" algn="tl">
                  <a:srgbClr val="000000">
                    <a:alpha val="43137"/>
                  </a:srgbClr>
                </a:outerShdw>
              </a:effectLst>
            </a:rPr>
            <a:t>API Design &amp; Content</a:t>
          </a:r>
          <a:endParaRPr lang="en-US" sz="3200" b="0" kern="1200" dirty="0">
            <a:effectLst>
              <a:outerShdw blurRad="38100" dist="38100" dir="2700000" algn="tl">
                <a:srgbClr val="000000">
                  <a:alpha val="43137"/>
                </a:srgbClr>
              </a:outerShdw>
            </a:effectLst>
          </a:endParaRPr>
        </a:p>
      </dsp:txBody>
      <dsp:txXfrm>
        <a:off x="24165" y="22517"/>
        <a:ext cx="6034715" cy="68127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chitecture+Icon">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45DC58A4-1F39-4E10-B40C-ECB2E4998083}" type="datetimeFigureOut">
              <a:rPr lang="en-US" smtClean="0"/>
              <a:t>4/7/2015</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A5BFFE62-8B6F-4B6C-87A1-15BE8E6B70A8}" type="slidenum">
              <a:rPr lang="en-US" smtClean="0"/>
              <a:t>‹#›</a:t>
            </a:fld>
            <a:endParaRPr lang="en-US"/>
          </a:p>
        </p:txBody>
      </p:sp>
    </p:spTree>
    <p:extLst>
      <p:ext uri="{BB962C8B-B14F-4D97-AF65-F5344CB8AC3E}">
        <p14:creationId xmlns:p14="http://schemas.microsoft.com/office/powerpoint/2010/main" val="241656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24BF3212-CA4A-4372-B18F-FDBCACCE5573}" type="datetimeFigureOut">
              <a:rPr lang="en-US" smtClean="0"/>
              <a:t>4/7/2015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FCCDFB8-CE1E-4CEA-A9A7-0392F69410F3}" type="slidenum">
              <a:rPr lang="en-US" smtClean="0"/>
              <a:t>‹#›</a:t>
            </a:fld>
            <a:endParaRPr lang="en-US"/>
          </a:p>
        </p:txBody>
      </p:sp>
    </p:spTree>
    <p:extLst>
      <p:ext uri="{BB962C8B-B14F-4D97-AF65-F5344CB8AC3E}">
        <p14:creationId xmlns:p14="http://schemas.microsoft.com/office/powerpoint/2010/main" val="405486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5</a:t>
            </a:fld>
            <a:endParaRPr lang="en-US"/>
          </a:p>
        </p:txBody>
      </p:sp>
    </p:spTree>
    <p:extLst>
      <p:ext uri="{BB962C8B-B14F-4D97-AF65-F5344CB8AC3E}">
        <p14:creationId xmlns:p14="http://schemas.microsoft.com/office/powerpoint/2010/main" val="140687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FCCDFB8-CE1E-4CEA-A9A7-0392F69410F3}" type="slidenum">
              <a:rPr lang="en-US" smtClean="0"/>
              <a:t>22</a:t>
            </a:fld>
            <a:endParaRPr lang="en-US"/>
          </a:p>
        </p:txBody>
      </p:sp>
    </p:spTree>
    <p:extLst>
      <p:ext uri="{BB962C8B-B14F-4D97-AF65-F5344CB8AC3E}">
        <p14:creationId xmlns:p14="http://schemas.microsoft.com/office/powerpoint/2010/main" val="1010941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FCCDFB8-CE1E-4CEA-A9A7-0392F69410F3}" type="slidenum">
              <a:rPr lang="en-US" smtClean="0"/>
              <a:t>23</a:t>
            </a:fld>
            <a:endParaRPr lang="en-US"/>
          </a:p>
        </p:txBody>
      </p:sp>
    </p:spTree>
    <p:extLst>
      <p:ext uri="{BB962C8B-B14F-4D97-AF65-F5344CB8AC3E}">
        <p14:creationId xmlns:p14="http://schemas.microsoft.com/office/powerpoint/2010/main" val="82875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24</a:t>
            </a:fld>
            <a:endParaRPr lang="en-US"/>
          </a:p>
        </p:txBody>
      </p:sp>
    </p:spTree>
    <p:extLst>
      <p:ext uri="{BB962C8B-B14F-4D97-AF65-F5344CB8AC3E}">
        <p14:creationId xmlns:p14="http://schemas.microsoft.com/office/powerpoint/2010/main" val="351823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25</a:t>
            </a:fld>
            <a:endParaRPr lang="en-US"/>
          </a:p>
        </p:txBody>
      </p:sp>
    </p:spTree>
    <p:extLst>
      <p:ext uri="{BB962C8B-B14F-4D97-AF65-F5344CB8AC3E}">
        <p14:creationId xmlns:p14="http://schemas.microsoft.com/office/powerpoint/2010/main" val="99589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26</a:t>
            </a:fld>
            <a:endParaRPr lang="en-US"/>
          </a:p>
        </p:txBody>
      </p:sp>
    </p:spTree>
    <p:extLst>
      <p:ext uri="{BB962C8B-B14F-4D97-AF65-F5344CB8AC3E}">
        <p14:creationId xmlns:p14="http://schemas.microsoft.com/office/powerpoint/2010/main" val="2156216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28</a:t>
            </a:fld>
            <a:endParaRPr lang="en-US"/>
          </a:p>
        </p:txBody>
      </p:sp>
    </p:spTree>
    <p:extLst>
      <p:ext uri="{BB962C8B-B14F-4D97-AF65-F5344CB8AC3E}">
        <p14:creationId xmlns:p14="http://schemas.microsoft.com/office/powerpoint/2010/main" val="239338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29</a:t>
            </a:fld>
            <a:endParaRPr lang="en-US"/>
          </a:p>
        </p:txBody>
      </p:sp>
    </p:spTree>
    <p:extLst>
      <p:ext uri="{BB962C8B-B14F-4D97-AF65-F5344CB8AC3E}">
        <p14:creationId xmlns:p14="http://schemas.microsoft.com/office/powerpoint/2010/main" val="1436311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30</a:t>
            </a:fld>
            <a:endParaRPr lang="en-US"/>
          </a:p>
        </p:txBody>
      </p:sp>
    </p:spTree>
    <p:extLst>
      <p:ext uri="{BB962C8B-B14F-4D97-AF65-F5344CB8AC3E}">
        <p14:creationId xmlns:p14="http://schemas.microsoft.com/office/powerpoint/2010/main" val="179677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35</a:t>
            </a:fld>
            <a:endParaRPr lang="en-US"/>
          </a:p>
        </p:txBody>
      </p:sp>
    </p:spTree>
    <p:extLst>
      <p:ext uri="{BB962C8B-B14F-4D97-AF65-F5344CB8AC3E}">
        <p14:creationId xmlns:p14="http://schemas.microsoft.com/office/powerpoint/2010/main" val="4181947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36</a:t>
            </a:fld>
            <a:endParaRPr lang="en-US"/>
          </a:p>
        </p:txBody>
      </p:sp>
    </p:spTree>
    <p:extLst>
      <p:ext uri="{BB962C8B-B14F-4D97-AF65-F5344CB8AC3E}">
        <p14:creationId xmlns:p14="http://schemas.microsoft.com/office/powerpoint/2010/main" val="656067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8</a:t>
            </a:fld>
            <a:endParaRPr lang="en-US"/>
          </a:p>
        </p:txBody>
      </p:sp>
    </p:spTree>
    <p:extLst>
      <p:ext uri="{BB962C8B-B14F-4D97-AF65-F5344CB8AC3E}">
        <p14:creationId xmlns:p14="http://schemas.microsoft.com/office/powerpoint/2010/main" val="756674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37</a:t>
            </a:fld>
            <a:endParaRPr lang="en-US"/>
          </a:p>
        </p:txBody>
      </p:sp>
    </p:spTree>
    <p:extLst>
      <p:ext uri="{BB962C8B-B14F-4D97-AF65-F5344CB8AC3E}">
        <p14:creationId xmlns:p14="http://schemas.microsoft.com/office/powerpoint/2010/main" val="3833204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38</a:t>
            </a:fld>
            <a:endParaRPr lang="en-US"/>
          </a:p>
        </p:txBody>
      </p:sp>
    </p:spTree>
    <p:extLst>
      <p:ext uri="{BB962C8B-B14F-4D97-AF65-F5344CB8AC3E}">
        <p14:creationId xmlns:p14="http://schemas.microsoft.com/office/powerpoint/2010/main" val="3230475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39</a:t>
            </a:fld>
            <a:endParaRPr lang="en-US"/>
          </a:p>
        </p:txBody>
      </p:sp>
    </p:spTree>
    <p:extLst>
      <p:ext uri="{BB962C8B-B14F-4D97-AF65-F5344CB8AC3E}">
        <p14:creationId xmlns:p14="http://schemas.microsoft.com/office/powerpoint/2010/main" val="1300075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FCCDFB8-CE1E-4CEA-A9A7-0392F69410F3}" type="slidenum">
              <a:rPr lang="en-US" smtClean="0"/>
              <a:t>40</a:t>
            </a:fld>
            <a:endParaRPr lang="en-US"/>
          </a:p>
        </p:txBody>
      </p:sp>
    </p:spTree>
    <p:extLst>
      <p:ext uri="{BB962C8B-B14F-4D97-AF65-F5344CB8AC3E}">
        <p14:creationId xmlns:p14="http://schemas.microsoft.com/office/powerpoint/2010/main" val="3654533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Actively</a:t>
            </a:r>
            <a:r>
              <a:rPr lang="en-US" baseline="0" dirty="0" smtClean="0"/>
              <a:t> trying to get </a:t>
            </a:r>
            <a:r>
              <a:rPr lang="en-US" baseline="0" dirty="0" err="1" smtClean="0"/>
              <a:t>sw</a:t>
            </a:r>
            <a:r>
              <a:rPr lang="en-US" baseline="0" dirty="0" smtClean="0"/>
              <a:t> to support the profiles – if a library supports it, it’s much easier to implement</a:t>
            </a:r>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47</a:t>
            </a:fld>
            <a:endParaRPr lang="en-US"/>
          </a:p>
        </p:txBody>
      </p:sp>
    </p:spTree>
    <p:extLst>
      <p:ext uri="{BB962C8B-B14F-4D97-AF65-F5344CB8AC3E}">
        <p14:creationId xmlns:p14="http://schemas.microsoft.com/office/powerpoint/2010/main" val="1464392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9</a:t>
            </a:fld>
            <a:endParaRPr lang="en-US"/>
          </a:p>
        </p:txBody>
      </p:sp>
    </p:spTree>
    <p:extLst>
      <p:ext uri="{BB962C8B-B14F-4D97-AF65-F5344CB8AC3E}">
        <p14:creationId xmlns:p14="http://schemas.microsoft.com/office/powerpoint/2010/main" val="415499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13</a:t>
            </a:fld>
            <a:endParaRPr lang="en-US"/>
          </a:p>
        </p:txBody>
      </p:sp>
    </p:spTree>
    <p:extLst>
      <p:ext uri="{BB962C8B-B14F-4D97-AF65-F5344CB8AC3E}">
        <p14:creationId xmlns:p14="http://schemas.microsoft.com/office/powerpoint/2010/main" val="866507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15</a:t>
            </a:fld>
            <a:endParaRPr lang="en-US"/>
          </a:p>
        </p:txBody>
      </p:sp>
    </p:spTree>
    <p:extLst>
      <p:ext uri="{BB962C8B-B14F-4D97-AF65-F5344CB8AC3E}">
        <p14:creationId xmlns:p14="http://schemas.microsoft.com/office/powerpoint/2010/main" val="645834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18</a:t>
            </a:fld>
            <a:endParaRPr lang="en-US"/>
          </a:p>
        </p:txBody>
      </p:sp>
    </p:spTree>
    <p:extLst>
      <p:ext uri="{BB962C8B-B14F-4D97-AF65-F5344CB8AC3E}">
        <p14:creationId xmlns:p14="http://schemas.microsoft.com/office/powerpoint/2010/main" val="117959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19</a:t>
            </a:fld>
            <a:endParaRPr lang="en-US"/>
          </a:p>
        </p:txBody>
      </p:sp>
    </p:spTree>
    <p:extLst>
      <p:ext uri="{BB962C8B-B14F-4D97-AF65-F5344CB8AC3E}">
        <p14:creationId xmlns:p14="http://schemas.microsoft.com/office/powerpoint/2010/main" val="78482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20</a:t>
            </a:fld>
            <a:endParaRPr lang="en-US"/>
          </a:p>
        </p:txBody>
      </p:sp>
    </p:spTree>
    <p:extLst>
      <p:ext uri="{BB962C8B-B14F-4D97-AF65-F5344CB8AC3E}">
        <p14:creationId xmlns:p14="http://schemas.microsoft.com/office/powerpoint/2010/main" val="52665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21</a:t>
            </a:fld>
            <a:endParaRPr lang="en-US"/>
          </a:p>
        </p:txBody>
      </p:sp>
    </p:spTree>
    <p:extLst>
      <p:ext uri="{BB962C8B-B14F-4D97-AF65-F5344CB8AC3E}">
        <p14:creationId xmlns:p14="http://schemas.microsoft.com/office/powerpoint/2010/main" val="291994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4"/>
          <p:cNvSpPr>
            <a:spLocks noGrp="1" noChangeArrowheads="1"/>
          </p:cNvSpPr>
          <p:nvPr>
            <p:ph type="subTitle" idx="1" hasCustomPrompt="1"/>
          </p:nvPr>
        </p:nvSpPr>
        <p:spPr>
          <a:xfrm>
            <a:off x="783116" y="2568939"/>
            <a:ext cx="5741509" cy="389922"/>
          </a:xfrm>
        </p:spPr>
        <p:txBody>
          <a:bodyPr/>
          <a:lstStyle>
            <a:lvl1pPr marL="0" indent="0">
              <a:buFont typeface="Wingdings" pitchFamily="2" charset="2"/>
              <a:buNone/>
              <a:defRPr b="1" spc="0" baseline="0">
                <a:solidFill>
                  <a:schemeClr val="tx2"/>
                </a:solidFill>
                <a:latin typeface="Arial" pitchFamily="34" charset="0"/>
                <a:cs typeface="Arial" pitchFamily="34" charset="0"/>
              </a:defRPr>
            </a:lvl1pPr>
          </a:lstStyle>
          <a:p>
            <a:r>
              <a:rPr lang="en-US" altLang="en-US" dirty="0" smtClean="0"/>
              <a:t>Author</a:t>
            </a:r>
            <a:endParaRPr lang="en-US" altLang="en-US" dirty="0"/>
          </a:p>
        </p:txBody>
      </p:sp>
      <p:sp>
        <p:nvSpPr>
          <p:cNvPr id="9" name="Rectangle 9"/>
          <p:cNvSpPr>
            <a:spLocks noGrp="1" noChangeArrowheads="1"/>
          </p:cNvSpPr>
          <p:nvPr>
            <p:ph type="ctrTitle" sz="quarter" hasCustomPrompt="1"/>
          </p:nvPr>
        </p:nvSpPr>
        <p:spPr>
          <a:xfrm>
            <a:off x="757146" y="368932"/>
            <a:ext cx="7246620" cy="1981200"/>
          </a:xfrm>
        </p:spPr>
        <p:txBody>
          <a:bodyPr anchor="b" anchorCtr="0">
            <a:normAutofit/>
          </a:bodyPr>
          <a:lstStyle>
            <a:lvl1pPr algn="l">
              <a:lnSpc>
                <a:spcPts val="4400"/>
              </a:lnSpc>
              <a:defRPr sz="4000" b="1">
                <a:solidFill>
                  <a:schemeClr val="tx2"/>
                </a:solidFill>
                <a:latin typeface="Arial" pitchFamily="34" charset="0"/>
                <a:cs typeface="Arial" pitchFamily="34" charset="0"/>
              </a:defRPr>
            </a:lvl1pPr>
          </a:lstStyle>
          <a:p>
            <a:r>
              <a:rPr lang="en-US" dirty="0" smtClean="0"/>
              <a:t>Title here</a:t>
            </a:r>
            <a:endParaRPr lang="en-US" dirty="0"/>
          </a:p>
        </p:txBody>
      </p:sp>
      <p:sp>
        <p:nvSpPr>
          <p:cNvPr id="12" name="Rectangle 11"/>
          <p:cNvSpPr/>
          <p:nvPr userDrawn="1"/>
        </p:nvSpPr>
        <p:spPr bwMode="auto">
          <a:xfrm>
            <a:off x="0" y="0"/>
            <a:ext cx="407324" cy="2398143"/>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15" name="Straight Connector 14"/>
          <p:cNvCxnSpPr/>
          <p:nvPr userDrawn="1"/>
        </p:nvCxnSpPr>
        <p:spPr bwMode="auto">
          <a:xfrm>
            <a:off x="823649" y="2448468"/>
            <a:ext cx="7944793"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4" name="Rectangle 13"/>
          <p:cNvSpPr/>
          <p:nvPr userDrawn="1"/>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2"/>
              </a:solidFill>
              <a:effectLst/>
              <a:latin typeface="Arial" charset="0"/>
            </a:endParaRPr>
          </a:p>
        </p:txBody>
      </p:sp>
      <p:cxnSp>
        <p:nvCxnSpPr>
          <p:cNvPr id="16" name="Straight Connector 15"/>
          <p:cNvCxnSpPr/>
          <p:nvPr userDrawn="1"/>
        </p:nvCxnSpPr>
        <p:spPr bwMode="auto">
          <a:xfrm>
            <a:off x="823649" y="6534227"/>
            <a:ext cx="7944793"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0433" y="6250820"/>
            <a:ext cx="670505" cy="243820"/>
          </a:xfrm>
          <a:prstGeom prst="rect">
            <a:avLst/>
          </a:prstGeom>
        </p:spPr>
      </p:pic>
      <p:sp>
        <p:nvSpPr>
          <p:cNvPr id="5" name="Text Placeholder 4"/>
          <p:cNvSpPr>
            <a:spLocks noGrp="1"/>
          </p:cNvSpPr>
          <p:nvPr>
            <p:ph type="body" sz="quarter" idx="10" hasCustomPrompt="1"/>
          </p:nvPr>
        </p:nvSpPr>
        <p:spPr>
          <a:xfrm>
            <a:off x="4286251" y="76200"/>
            <a:ext cx="4572000" cy="247649"/>
          </a:xfrm>
        </p:spPr>
        <p:txBody>
          <a:bodyPr/>
          <a:lstStyle>
            <a:lvl1pPr marL="0" marR="0" indent="0" algn="r" defTabSz="914400" rtl="0" eaLnBrk="1" fontAlgn="auto" latinLnBrk="0" hangingPunct="1">
              <a:lnSpc>
                <a:spcPct val="100000"/>
              </a:lnSpc>
              <a:spcBef>
                <a:spcPts val="0"/>
              </a:spcBef>
              <a:spcAft>
                <a:spcPts val="600"/>
              </a:spcAft>
              <a:buClrTx/>
              <a:buSzTx/>
              <a:buFontTx/>
              <a:buNone/>
              <a:tabLst/>
              <a:defRPr sz="1200" b="1">
                <a:solidFill>
                  <a:schemeClr val="tx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smtClean="0">
                <a:ln>
                  <a:noFill/>
                </a:ln>
                <a:solidFill>
                  <a:srgbClr val="005F9E"/>
                </a:solidFill>
                <a:effectLst/>
                <a:uLnTx/>
                <a:uFillTx/>
                <a:latin typeface="Arial" pitchFamily="34" charset="0"/>
                <a:ea typeface="Verdana" pitchFamily="34" charset="0"/>
                <a:cs typeface="Verdana" pitchFamily="34" charset="0"/>
              </a:rPr>
              <a:t>Organization Name Here</a:t>
            </a:r>
            <a:endParaRPr kumimoji="0" lang="en-US" sz="1200" b="0" i="0" u="none" strike="noStrike" kern="1200" cap="none" spc="0" normalizeH="0" baseline="0" noProof="0" dirty="0">
              <a:ln>
                <a:noFill/>
              </a:ln>
              <a:solidFill>
                <a:srgbClr val="005F9E"/>
              </a:solidFill>
              <a:effectLst/>
              <a:uLnTx/>
              <a:uFillTx/>
              <a:latin typeface="Arial" pitchFamily="34" charset="0"/>
              <a:ea typeface="Verdana" pitchFamily="34" charset="0"/>
              <a:cs typeface="Verdana" pitchFamily="34" charset="0"/>
            </a:endParaRPr>
          </a:p>
        </p:txBody>
      </p:sp>
      <p:sp>
        <p:nvSpPr>
          <p:cNvPr id="13" name="Text Placeholder 12"/>
          <p:cNvSpPr>
            <a:spLocks noGrp="1"/>
          </p:cNvSpPr>
          <p:nvPr>
            <p:ph type="body" sz="quarter" idx="11" hasCustomPrompt="1"/>
          </p:nvPr>
        </p:nvSpPr>
        <p:spPr>
          <a:xfrm>
            <a:off x="800100" y="3086100"/>
            <a:ext cx="2562225" cy="447675"/>
          </a:xfrm>
        </p:spPr>
        <p:txBody>
          <a:bodyPr/>
          <a:lstStyle>
            <a:lvl1pPr marL="0" indent="0" algn="l" defTabSz="914400" rtl="0" eaLnBrk="1" latinLnBrk="0" hangingPunct="1">
              <a:spcBef>
                <a:spcPts val="0"/>
              </a:spcBef>
              <a:spcAft>
                <a:spcPts val="600"/>
              </a:spcAft>
              <a:buClr>
                <a:schemeClr val="tx2"/>
              </a:buClr>
              <a:buSzPct val="120000"/>
              <a:buFont typeface="Wingdings" pitchFamily="2" charset="2"/>
              <a:buNone/>
              <a:defRPr lang="en-US" sz="1800" b="1" kern="1200" spc="0" baseline="0" dirty="0">
                <a:solidFill>
                  <a:schemeClr val="tx2"/>
                </a:solidFill>
                <a:latin typeface="Arial" pitchFamily="34" charset="0"/>
                <a:ea typeface="+mn-ea"/>
                <a:cs typeface="Arial" pitchFamily="34" charset="0"/>
              </a:defRPr>
            </a:lvl1pPr>
            <a:lvl2pPr marL="287338" indent="0">
              <a:buNone/>
              <a:defRPr/>
            </a:lvl2pPr>
            <a:lvl3pPr marL="515938" indent="0">
              <a:buNone/>
              <a:defRPr/>
            </a:lvl3pPr>
            <a:lvl4pPr marL="801688" indent="0">
              <a:buNone/>
              <a:defRPr/>
            </a:lvl4pPr>
            <a:lvl5pPr marL="1090613" indent="0">
              <a:buNone/>
              <a:defRPr/>
            </a:lvl5pPr>
          </a:lstStyle>
          <a:p>
            <a:pPr lvl="0"/>
            <a:r>
              <a:rPr lang="en-US" dirty="0" smtClean="0"/>
              <a:t>Date</a:t>
            </a:r>
            <a:endParaRPr lang="en-US" dirty="0"/>
          </a:p>
        </p:txBody>
      </p:sp>
      <p:sp>
        <p:nvSpPr>
          <p:cNvPr id="11" name="Text Box 34"/>
          <p:cNvSpPr txBox="1">
            <a:spLocks noChangeArrowheads="1"/>
          </p:cNvSpPr>
          <p:nvPr userDrawn="1"/>
        </p:nvSpPr>
        <p:spPr bwMode="auto">
          <a:xfrm>
            <a:off x="6314380" y="6533104"/>
            <a:ext cx="2550698" cy="215444"/>
          </a:xfrm>
          <a:prstGeom prst="rect">
            <a:avLst/>
          </a:prstGeom>
          <a:noFill/>
          <a:ln w="9525">
            <a:noFill/>
            <a:miter lim="800000"/>
            <a:headEnd/>
            <a:tailEnd/>
          </a:ln>
          <a:effectLst/>
        </p:spPr>
        <p:txBody>
          <a:bodyPr wrap="none">
            <a:spAutoFit/>
          </a:bodyPr>
          <a:lstStyle/>
          <a:p>
            <a:pPr algn="r">
              <a:lnSpc>
                <a:spcPct val="100000"/>
              </a:lnSpc>
              <a:spcAft>
                <a:spcPct val="0"/>
              </a:spcAft>
              <a:buClrTx/>
            </a:pPr>
            <a:r>
              <a:rPr lang="en-US" altLang="en-US" sz="800" b="0" dirty="0" smtClean="0">
                <a:solidFill>
                  <a:schemeClr val="tx1">
                    <a:lumMod val="50000"/>
                    <a:lumOff val="50000"/>
                  </a:schemeClr>
                </a:solidFill>
                <a:latin typeface="Arial" pitchFamily="34" charset="0"/>
                <a:cs typeface="Arial" pitchFamily="34" charset="0"/>
              </a:rPr>
              <a:t>© </a:t>
            </a:r>
            <a:r>
              <a:rPr lang="en-US" altLang="en-US" sz="800" b="0" dirty="0" smtClean="0">
                <a:solidFill>
                  <a:schemeClr val="tx1">
                    <a:lumMod val="50000"/>
                    <a:lumOff val="50000"/>
                  </a:schemeClr>
                </a:solidFill>
                <a:latin typeface="Arial" pitchFamily="34" charset="0"/>
                <a:cs typeface="Arial" pitchFamily="34" charset="0"/>
              </a:rPr>
              <a:t>2015</a:t>
            </a:r>
            <a:r>
              <a:rPr lang="en-US" altLang="en-US" sz="800" b="0" baseline="0" dirty="0" smtClean="0">
                <a:solidFill>
                  <a:schemeClr val="tx1">
                    <a:lumMod val="50000"/>
                    <a:lumOff val="50000"/>
                  </a:schemeClr>
                </a:solidFill>
                <a:latin typeface="Arial" pitchFamily="34" charset="0"/>
                <a:cs typeface="Arial" pitchFamily="34" charset="0"/>
              </a:rPr>
              <a:t> </a:t>
            </a:r>
            <a:r>
              <a:rPr lang="en-US" altLang="en-US" sz="800" b="0" dirty="0" smtClean="0">
                <a:solidFill>
                  <a:schemeClr val="tx1">
                    <a:lumMod val="50000"/>
                    <a:lumOff val="50000"/>
                  </a:schemeClr>
                </a:solidFill>
                <a:latin typeface="Arial" pitchFamily="34" charset="0"/>
                <a:cs typeface="Arial" pitchFamily="34" charset="0"/>
              </a:rPr>
              <a:t>The MITRE Corporation. All rights reserved.</a:t>
            </a:r>
            <a:endParaRPr lang="en-US" altLang="en-US" sz="800" b="0" dirty="0">
              <a:solidFill>
                <a:schemeClr val="tx1">
                  <a:lumMod val="50000"/>
                  <a:lumOff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hree Vecto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545738" y="6594600"/>
            <a:ext cx="5834738" cy="221835"/>
          </a:xfrm>
          <a:prstGeom prst="rect">
            <a:avLst/>
          </a:prstGeom>
        </p:spPr>
        <p:txBody>
          <a:bodyPr/>
          <a:lstStyle/>
          <a:p>
            <a:endParaRPr lang="en-US" dirty="0"/>
          </a:p>
        </p:txBody>
      </p:sp>
      <p:sp>
        <p:nvSpPr>
          <p:cNvPr id="4" name="Slide Number Placeholder 3"/>
          <p:cNvSpPr>
            <a:spLocks noGrp="1"/>
          </p:cNvSpPr>
          <p:nvPr>
            <p:ph type="sldNum" sz="quarter" idx="11"/>
          </p:nvPr>
        </p:nvSpPr>
        <p:spPr>
          <a:xfrm>
            <a:off x="8457681" y="76200"/>
            <a:ext cx="495766" cy="180918"/>
          </a:xfrm>
          <a:prstGeom prst="rect">
            <a:avLst/>
          </a:prstGeom>
        </p:spPr>
        <p:txBody>
          <a:bodyPr/>
          <a:lstStyle/>
          <a:p>
            <a:fld id="{5A08685E-0A91-574B-8459-E6733E48168F}" type="slidenum">
              <a:rPr lang="en-US" smtClean="0"/>
              <a:t>‹#›</a:t>
            </a:fld>
            <a:endParaRPr lang="en-US"/>
          </a:p>
        </p:txBody>
      </p:sp>
      <p:sp>
        <p:nvSpPr>
          <p:cNvPr id="6" name="Freeform 5"/>
          <p:cNvSpPr/>
          <p:nvPr userDrawn="1"/>
        </p:nvSpPr>
        <p:spPr>
          <a:xfrm>
            <a:off x="1122947" y="1503947"/>
            <a:ext cx="7198895" cy="2085474"/>
          </a:xfrm>
          <a:custGeom>
            <a:avLst/>
            <a:gdLst>
              <a:gd name="connsiteX0" fmla="*/ 0 w 7198895"/>
              <a:gd name="connsiteY0" fmla="*/ 0 h 2085474"/>
              <a:gd name="connsiteX1" fmla="*/ 7198895 w 7198895"/>
              <a:gd name="connsiteY1" fmla="*/ 6685 h 2085474"/>
              <a:gd name="connsiteX2" fmla="*/ 3609474 w 7198895"/>
              <a:gd name="connsiteY2" fmla="*/ 2085474 h 2085474"/>
              <a:gd name="connsiteX3" fmla="*/ 0 w 7198895"/>
              <a:gd name="connsiteY3" fmla="*/ 0 h 2085474"/>
            </a:gdLst>
            <a:ahLst/>
            <a:cxnLst>
              <a:cxn ang="0">
                <a:pos x="connsiteX0" y="connsiteY0"/>
              </a:cxn>
              <a:cxn ang="0">
                <a:pos x="connsiteX1" y="connsiteY1"/>
              </a:cxn>
              <a:cxn ang="0">
                <a:pos x="connsiteX2" y="connsiteY2"/>
              </a:cxn>
              <a:cxn ang="0">
                <a:pos x="connsiteX3" y="connsiteY3"/>
              </a:cxn>
            </a:cxnLst>
            <a:rect l="l" t="t" r="r" b="b"/>
            <a:pathLst>
              <a:path w="7198895" h="2085474">
                <a:moveTo>
                  <a:pt x="0" y="0"/>
                </a:moveTo>
                <a:lnTo>
                  <a:pt x="7198895" y="6685"/>
                </a:lnTo>
                <a:lnTo>
                  <a:pt x="3609474" y="2085474"/>
                </a:lnTo>
                <a:lnTo>
                  <a:pt x="0" y="0"/>
                </a:lnTo>
                <a:close/>
              </a:path>
            </a:pathLst>
          </a:custGeom>
          <a:solidFill>
            <a:srgbClr val="A9A8D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447842" y="1517316"/>
            <a:ext cx="4137526" cy="4953000"/>
          </a:xfrm>
          <a:custGeom>
            <a:avLst/>
            <a:gdLst>
              <a:gd name="connsiteX0" fmla="*/ 0 w 4137526"/>
              <a:gd name="connsiteY0" fmla="*/ 0 h 4953000"/>
              <a:gd name="connsiteX1" fmla="*/ 100263 w 4137526"/>
              <a:gd name="connsiteY1" fmla="*/ 0 h 4953000"/>
              <a:gd name="connsiteX2" fmla="*/ 4137526 w 4137526"/>
              <a:gd name="connsiteY2" fmla="*/ 2312736 h 4953000"/>
              <a:gd name="connsiteX3" fmla="*/ 4137526 w 4137526"/>
              <a:gd name="connsiteY3" fmla="*/ 4953000 h 4953000"/>
              <a:gd name="connsiteX4" fmla="*/ 6684 w 4137526"/>
              <a:gd name="connsiteY4" fmla="*/ 4946315 h 4953000"/>
              <a:gd name="connsiteX5" fmla="*/ 0 w 4137526"/>
              <a:gd name="connsiteY5" fmla="*/ 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7526" h="4953000">
                <a:moveTo>
                  <a:pt x="0" y="0"/>
                </a:moveTo>
                <a:lnTo>
                  <a:pt x="100263" y="0"/>
                </a:lnTo>
                <a:lnTo>
                  <a:pt x="4137526" y="2312736"/>
                </a:lnTo>
                <a:lnTo>
                  <a:pt x="4137526" y="4953000"/>
                </a:lnTo>
                <a:lnTo>
                  <a:pt x="6684" y="4946315"/>
                </a:lnTo>
                <a:lnTo>
                  <a:pt x="0" y="0"/>
                </a:lnTo>
                <a:close/>
              </a:path>
            </a:pathLst>
          </a:custGeom>
          <a:solidFill>
            <a:srgbClr val="B1D4AF">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flipH="1">
            <a:off x="4874166" y="1517316"/>
            <a:ext cx="4137526" cy="4953000"/>
          </a:xfrm>
          <a:custGeom>
            <a:avLst/>
            <a:gdLst>
              <a:gd name="connsiteX0" fmla="*/ 0 w 4137526"/>
              <a:gd name="connsiteY0" fmla="*/ 0 h 4953000"/>
              <a:gd name="connsiteX1" fmla="*/ 100263 w 4137526"/>
              <a:gd name="connsiteY1" fmla="*/ 0 h 4953000"/>
              <a:gd name="connsiteX2" fmla="*/ 4137526 w 4137526"/>
              <a:gd name="connsiteY2" fmla="*/ 2312736 h 4953000"/>
              <a:gd name="connsiteX3" fmla="*/ 4137526 w 4137526"/>
              <a:gd name="connsiteY3" fmla="*/ 4953000 h 4953000"/>
              <a:gd name="connsiteX4" fmla="*/ 6684 w 4137526"/>
              <a:gd name="connsiteY4" fmla="*/ 4946315 h 4953000"/>
              <a:gd name="connsiteX5" fmla="*/ 0 w 4137526"/>
              <a:gd name="connsiteY5" fmla="*/ 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7526" h="4953000">
                <a:moveTo>
                  <a:pt x="0" y="0"/>
                </a:moveTo>
                <a:lnTo>
                  <a:pt x="100263" y="0"/>
                </a:lnTo>
                <a:lnTo>
                  <a:pt x="4137526" y="2312736"/>
                </a:lnTo>
                <a:lnTo>
                  <a:pt x="4137526" y="4953000"/>
                </a:lnTo>
                <a:lnTo>
                  <a:pt x="6684" y="4946315"/>
                </a:lnTo>
                <a:lnTo>
                  <a:pt x="0" y="0"/>
                </a:lnTo>
                <a:close/>
              </a:path>
            </a:pathLst>
          </a:custGeom>
          <a:solidFill>
            <a:srgbClr val="CFA6A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58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8229600" cy="868362"/>
          </a:xfrm>
          <a:prstGeom prst="rect">
            <a:avLst/>
          </a:prstGeom>
        </p:spPr>
        <p:txBody>
          <a:bodyPr vert="horz" lIns="91440" tIns="45720" rIns="91440" bIns="45720" rtlCol="0" anchor="ctr" anchorCtr="0">
            <a:normAutofit/>
          </a:bodyPr>
          <a:lstStyle>
            <a:lvl1pPr>
              <a:lnSpc>
                <a:spcPts val="3200"/>
              </a:lnSpc>
              <a:defRPr lang="en-US"/>
            </a:lvl1pPr>
          </a:lstStyle>
          <a:p>
            <a:r>
              <a:rPr lang="en-US" smtClean="0"/>
              <a:t>Click to edit Master title style</a:t>
            </a:r>
            <a:endParaRPr lang="en-US"/>
          </a:p>
        </p:txBody>
      </p:sp>
      <p:sp>
        <p:nvSpPr>
          <p:cNvPr id="8" name="Text Placeholder 2"/>
          <p:cNvSpPr>
            <a:spLocks noGrp="1"/>
          </p:cNvSpPr>
          <p:nvPr>
            <p:ph idx="1"/>
          </p:nvPr>
        </p:nvSpPr>
        <p:spPr>
          <a:xfrm>
            <a:off x="609600" y="1447800"/>
            <a:ext cx="8229600" cy="4962525"/>
          </a:xfrm>
          <a:prstGeom prst="rect">
            <a:avLst/>
          </a:prstGeom>
        </p:spPr>
        <p:txBody>
          <a:bodyPr vert="horz" lIns="91440" tIns="45720" rIns="91440" bIns="45720" rtlCol="0">
            <a:normAutofit/>
          </a:bodyPr>
          <a:lstStyle>
            <a:lvl1pPr>
              <a:spcAft>
                <a:spcPts val="600"/>
              </a:spcAft>
              <a:defRPr lang="en-US" smtClean="0"/>
            </a:lvl1pPr>
            <a:lvl2pPr>
              <a:spcAft>
                <a:spcPts val="600"/>
              </a:spcAft>
              <a:defRPr lang="en-US" smtClean="0"/>
            </a:lvl2pPr>
            <a:lvl3pPr>
              <a:spcAft>
                <a:spcPts val="600"/>
              </a:spcAft>
              <a:defRPr lang="en-US" smtClean="0"/>
            </a:lvl3pPr>
            <a:lvl4pPr marL="1027113" indent="-280988">
              <a:buClr>
                <a:schemeClr val="tx2"/>
              </a:buClr>
              <a:defRPr lang="en-US" smtClean="0"/>
            </a:lvl4pPr>
            <a:lvl5pPr marL="1319213" indent="-228600">
              <a:buClr>
                <a:schemeClr val="tx2"/>
              </a:buClr>
              <a:buSzPct val="60000"/>
              <a:buFont typeface="Wingdings" pitchFamily="2" charset="2"/>
              <a:buChar char="q"/>
              <a:tabLst/>
              <a:defRPr lang="en-US" smtClean="0"/>
            </a:lvl5pPr>
            <a:lvl6pPr marL="1608138" indent="-228600">
              <a:buClr>
                <a:schemeClr val="tx2"/>
              </a:buClr>
              <a:buFont typeface="Helvetica LT Std" pitchFamily="34" charset="0"/>
              <a:buChar char="–"/>
              <a:tabLst/>
              <a:defRPr lang="en-US" smtClean="0"/>
            </a:lvl6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ernate_Title_Slide">
    <p:spTree>
      <p:nvGrpSpPr>
        <p:cNvPr id="1" name=""/>
        <p:cNvGrpSpPr/>
        <p:nvPr/>
      </p:nvGrpSpPr>
      <p:grpSpPr>
        <a:xfrm>
          <a:off x="0" y="0"/>
          <a:ext cx="0" cy="0"/>
          <a:chOff x="0" y="0"/>
          <a:chExt cx="0" cy="0"/>
        </a:xfrm>
      </p:grpSpPr>
      <p:sp>
        <p:nvSpPr>
          <p:cNvPr id="31" name="Rectangle 30"/>
          <p:cNvSpPr/>
          <p:nvPr userDrawn="1"/>
        </p:nvSpPr>
        <p:spPr>
          <a:xfrm>
            <a:off x="2638425" y="3771900"/>
            <a:ext cx="1760538" cy="2076450"/>
          </a:xfrm>
          <a:prstGeom prst="rect">
            <a:avLst/>
          </a:prstGeom>
          <a:solidFill>
            <a:schemeClr val="bg1">
              <a:lumMod val="85000"/>
            </a:schemeClr>
          </a:solidFill>
          <a:ln w="635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ndParaRPr>
          </a:p>
        </p:txBody>
      </p:sp>
      <p:sp>
        <p:nvSpPr>
          <p:cNvPr id="32" name="Rectangle 31"/>
          <p:cNvSpPr/>
          <p:nvPr userDrawn="1"/>
        </p:nvSpPr>
        <p:spPr>
          <a:xfrm>
            <a:off x="790574" y="3771900"/>
            <a:ext cx="1760538" cy="2076450"/>
          </a:xfrm>
          <a:prstGeom prst="rect">
            <a:avLst/>
          </a:prstGeom>
          <a:solidFill>
            <a:schemeClr val="bg1">
              <a:lumMod val="85000"/>
            </a:schemeClr>
          </a:solidFill>
          <a:ln w="635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ndParaRPr>
          </a:p>
        </p:txBody>
      </p:sp>
      <p:sp>
        <p:nvSpPr>
          <p:cNvPr id="27" name="Rectangle 26"/>
          <p:cNvSpPr/>
          <p:nvPr userDrawn="1"/>
        </p:nvSpPr>
        <p:spPr>
          <a:xfrm>
            <a:off x="6315076" y="3771900"/>
            <a:ext cx="1760538" cy="2076450"/>
          </a:xfrm>
          <a:prstGeom prst="rect">
            <a:avLst/>
          </a:prstGeom>
          <a:solidFill>
            <a:schemeClr val="bg1">
              <a:lumMod val="85000"/>
            </a:schemeClr>
          </a:solidFill>
          <a:ln w="635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ndParaRPr>
          </a:p>
        </p:txBody>
      </p:sp>
      <p:sp>
        <p:nvSpPr>
          <p:cNvPr id="30" name="Rectangle 29"/>
          <p:cNvSpPr/>
          <p:nvPr userDrawn="1"/>
        </p:nvSpPr>
        <p:spPr>
          <a:xfrm>
            <a:off x="4467225" y="3771900"/>
            <a:ext cx="1760538" cy="2076450"/>
          </a:xfrm>
          <a:prstGeom prst="rect">
            <a:avLst/>
          </a:prstGeom>
          <a:solidFill>
            <a:schemeClr val="bg1">
              <a:lumMod val="85000"/>
            </a:schemeClr>
          </a:solidFill>
          <a:ln w="635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ndParaRPr>
          </a:p>
        </p:txBody>
      </p:sp>
      <p:sp>
        <p:nvSpPr>
          <p:cNvPr id="7" name="Text Box 34"/>
          <p:cNvSpPr txBox="1">
            <a:spLocks noChangeArrowheads="1"/>
          </p:cNvSpPr>
          <p:nvPr userDrawn="1"/>
        </p:nvSpPr>
        <p:spPr bwMode="auto">
          <a:xfrm>
            <a:off x="6331562" y="6541093"/>
            <a:ext cx="2533516" cy="215444"/>
          </a:xfrm>
          <a:prstGeom prst="rect">
            <a:avLst/>
          </a:prstGeom>
          <a:noFill/>
          <a:ln w="9525">
            <a:noFill/>
            <a:miter lim="800000"/>
            <a:headEnd/>
            <a:tailEnd/>
          </a:ln>
          <a:effectLst/>
        </p:spPr>
        <p:txBody>
          <a:bodyPr wrap="none">
            <a:spAutoFit/>
          </a:bodyPr>
          <a:lstStyle/>
          <a:p>
            <a:pPr algn="r">
              <a:lnSpc>
                <a:spcPct val="100000"/>
              </a:lnSpc>
              <a:spcAft>
                <a:spcPct val="0"/>
              </a:spcAft>
              <a:buClrTx/>
            </a:pPr>
            <a:r>
              <a:rPr lang="en-US" altLang="en-US" sz="800" b="0" dirty="0" smtClean="0">
                <a:solidFill>
                  <a:schemeClr val="tx1">
                    <a:lumMod val="50000"/>
                    <a:lumOff val="50000"/>
                  </a:schemeClr>
                </a:solidFill>
                <a:latin typeface="Arial" pitchFamily="34" charset="0"/>
              </a:rPr>
              <a:t>© 2015</a:t>
            </a:r>
            <a:r>
              <a:rPr lang="en-US" altLang="en-US" sz="800" b="0" baseline="0" dirty="0" smtClean="0">
                <a:solidFill>
                  <a:schemeClr val="tx1">
                    <a:lumMod val="50000"/>
                    <a:lumOff val="50000"/>
                  </a:schemeClr>
                </a:solidFill>
                <a:latin typeface="Arial" pitchFamily="34" charset="0"/>
              </a:rPr>
              <a:t> </a:t>
            </a:r>
            <a:r>
              <a:rPr lang="en-US" altLang="en-US" sz="800" b="0" dirty="0" smtClean="0">
                <a:solidFill>
                  <a:schemeClr val="tx1">
                    <a:lumMod val="50000"/>
                    <a:lumOff val="50000"/>
                  </a:schemeClr>
                </a:solidFill>
                <a:latin typeface="Arial" pitchFamily="34" charset="0"/>
              </a:rPr>
              <a:t>The MITRE Corporation. All rights reserved.</a:t>
            </a:r>
            <a:endParaRPr lang="en-US" altLang="en-US" sz="800" b="0" dirty="0">
              <a:solidFill>
                <a:schemeClr val="tx1">
                  <a:lumMod val="50000"/>
                  <a:lumOff val="50000"/>
                </a:schemeClr>
              </a:solidFill>
              <a:latin typeface="Arial" pitchFamily="34" charset="0"/>
            </a:endParaRPr>
          </a:p>
        </p:txBody>
      </p:sp>
      <p:sp>
        <p:nvSpPr>
          <p:cNvPr id="8" name="Rectangle 4"/>
          <p:cNvSpPr>
            <a:spLocks noGrp="1" noChangeArrowheads="1"/>
          </p:cNvSpPr>
          <p:nvPr>
            <p:ph type="subTitle" idx="1" hasCustomPrompt="1"/>
          </p:nvPr>
        </p:nvSpPr>
        <p:spPr>
          <a:xfrm>
            <a:off x="783116" y="2568939"/>
            <a:ext cx="4602163" cy="389922"/>
          </a:xfrm>
        </p:spPr>
        <p:txBody>
          <a:bodyPr/>
          <a:lstStyle>
            <a:lvl1pPr marL="0" indent="0">
              <a:buFont typeface="Wingdings" pitchFamily="2" charset="2"/>
              <a:buNone/>
              <a:defRPr b="1" spc="0" baseline="0">
                <a:solidFill>
                  <a:schemeClr val="tx2"/>
                </a:solidFill>
                <a:latin typeface="Arial" pitchFamily="34" charset="0"/>
                <a:cs typeface="Calibri" pitchFamily="34" charset="0"/>
              </a:defRPr>
            </a:lvl1pPr>
          </a:lstStyle>
          <a:p>
            <a:r>
              <a:rPr lang="en-US" altLang="en-US" dirty="0" smtClean="0"/>
              <a:t>Author</a:t>
            </a:r>
            <a:endParaRPr lang="en-US" altLang="en-US" dirty="0"/>
          </a:p>
        </p:txBody>
      </p:sp>
      <p:sp>
        <p:nvSpPr>
          <p:cNvPr id="9" name="Rectangle 9"/>
          <p:cNvSpPr>
            <a:spLocks noGrp="1" noChangeArrowheads="1"/>
          </p:cNvSpPr>
          <p:nvPr>
            <p:ph type="ctrTitle" sz="quarter" hasCustomPrompt="1"/>
          </p:nvPr>
        </p:nvSpPr>
        <p:spPr>
          <a:xfrm>
            <a:off x="757146" y="368932"/>
            <a:ext cx="7246620" cy="1981200"/>
          </a:xfrm>
        </p:spPr>
        <p:txBody>
          <a:bodyPr anchor="b" anchorCtr="0">
            <a:noAutofit/>
          </a:bodyPr>
          <a:lstStyle>
            <a:lvl1pPr algn="l">
              <a:lnSpc>
                <a:spcPts val="4400"/>
              </a:lnSpc>
              <a:defRPr sz="4000" b="1">
                <a:solidFill>
                  <a:schemeClr val="tx2"/>
                </a:solidFill>
                <a:latin typeface="Arial" pitchFamily="34" charset="0"/>
                <a:cs typeface="Times New Roman" pitchFamily="18" charset="0"/>
              </a:defRPr>
            </a:lvl1pPr>
          </a:lstStyle>
          <a:p>
            <a:r>
              <a:rPr lang="en-US" dirty="0" smtClean="0"/>
              <a:t>Title here</a:t>
            </a:r>
            <a:endParaRPr lang="en-US" dirty="0"/>
          </a:p>
        </p:txBody>
      </p:sp>
      <p:sp>
        <p:nvSpPr>
          <p:cNvPr id="12" name="Rectangle 11"/>
          <p:cNvSpPr/>
          <p:nvPr userDrawn="1"/>
        </p:nvSpPr>
        <p:spPr bwMode="auto">
          <a:xfrm>
            <a:off x="0" y="0"/>
            <a:ext cx="407324" cy="2398143"/>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15" name="Straight Connector 14"/>
          <p:cNvCxnSpPr/>
          <p:nvPr userDrawn="1"/>
        </p:nvCxnSpPr>
        <p:spPr bwMode="auto">
          <a:xfrm>
            <a:off x="823649" y="2448468"/>
            <a:ext cx="7944793"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4" name="Rectangle 13"/>
          <p:cNvSpPr/>
          <p:nvPr userDrawn="1"/>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2"/>
              </a:solidFill>
              <a:effectLst/>
              <a:latin typeface="Arial" charset="0"/>
            </a:endParaRPr>
          </a:p>
        </p:txBody>
      </p:sp>
      <p:cxnSp>
        <p:nvCxnSpPr>
          <p:cNvPr id="16" name="Straight Connector 15"/>
          <p:cNvCxnSpPr/>
          <p:nvPr userDrawn="1"/>
        </p:nvCxnSpPr>
        <p:spPr bwMode="auto">
          <a:xfrm>
            <a:off x="823649" y="6534227"/>
            <a:ext cx="7944793"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0433" y="6250820"/>
            <a:ext cx="670505" cy="243820"/>
          </a:xfrm>
          <a:prstGeom prst="rect">
            <a:avLst/>
          </a:prstGeom>
        </p:spPr>
      </p:pic>
      <p:sp>
        <p:nvSpPr>
          <p:cNvPr id="37" name="TextBox 36"/>
          <p:cNvSpPr txBox="1"/>
          <p:nvPr userDrawn="1"/>
        </p:nvSpPr>
        <p:spPr>
          <a:xfrm>
            <a:off x="6747387" y="4391928"/>
            <a:ext cx="901208" cy="784830"/>
          </a:xfrm>
          <a:prstGeom prst="rect">
            <a:avLst/>
          </a:prstGeom>
          <a:noFill/>
        </p:spPr>
        <p:txBody>
          <a:bodyPr wrap="none" rtlCol="0">
            <a:spAutoFit/>
          </a:bodyPr>
          <a:lstStyle/>
          <a:p>
            <a:pPr algn="ctr">
              <a:lnSpc>
                <a:spcPts val="1400"/>
              </a:lnSpc>
              <a:spcAft>
                <a:spcPts val="600"/>
              </a:spcAft>
            </a:pPr>
            <a:r>
              <a:rPr lang="en-US" sz="1400" smtClean="0">
                <a:latin typeface="Arial" pitchFamily="34" charset="0"/>
                <a:ea typeface="Verdana" pitchFamily="34" charset="0"/>
                <a:cs typeface="Verdana" pitchFamily="34" charset="0"/>
              </a:rPr>
              <a:t>Optional</a:t>
            </a:r>
            <a:r>
              <a:rPr lang="en-US" sz="1400" baseline="0" smtClean="0">
                <a:latin typeface="Arial" pitchFamily="34" charset="0"/>
                <a:ea typeface="Verdana" pitchFamily="34" charset="0"/>
                <a:cs typeface="Verdana" pitchFamily="34" charset="0"/>
              </a:rPr>
              <a:t> </a:t>
            </a:r>
          </a:p>
          <a:p>
            <a:pPr algn="ctr">
              <a:lnSpc>
                <a:spcPts val="1400"/>
              </a:lnSpc>
              <a:spcAft>
                <a:spcPts val="600"/>
              </a:spcAft>
            </a:pPr>
            <a:r>
              <a:rPr lang="en-US" sz="1400" smtClean="0">
                <a:latin typeface="Arial" pitchFamily="34" charset="0"/>
                <a:ea typeface="Verdana" pitchFamily="34" charset="0"/>
                <a:cs typeface="Verdana" pitchFamily="34" charset="0"/>
              </a:rPr>
              <a:t>Image</a:t>
            </a:r>
            <a:endParaRPr lang="en-US" sz="1400" dirty="0" smtClean="0">
              <a:latin typeface="Arial" pitchFamily="34" charset="0"/>
              <a:ea typeface="Verdana" pitchFamily="34" charset="0"/>
              <a:cs typeface="Verdana" pitchFamily="34" charset="0"/>
            </a:endParaRPr>
          </a:p>
          <a:p>
            <a:pPr algn="ctr">
              <a:lnSpc>
                <a:spcPts val="1400"/>
              </a:lnSpc>
              <a:spcAft>
                <a:spcPts val="600"/>
              </a:spcAft>
            </a:pPr>
            <a:r>
              <a:rPr lang="en-US" sz="1400" dirty="0" smtClean="0">
                <a:latin typeface="Arial" pitchFamily="34" charset="0"/>
                <a:ea typeface="Verdana" pitchFamily="34" charset="0"/>
                <a:cs typeface="Verdana" pitchFamily="34" charset="0"/>
              </a:rPr>
              <a:t>Here</a:t>
            </a:r>
            <a:endParaRPr lang="en-US" sz="1400" dirty="0">
              <a:latin typeface="Arial" pitchFamily="34" charset="0"/>
              <a:ea typeface="Verdana" pitchFamily="34" charset="0"/>
              <a:cs typeface="Verdana" pitchFamily="34" charset="0"/>
            </a:endParaRPr>
          </a:p>
        </p:txBody>
      </p:sp>
      <p:sp>
        <p:nvSpPr>
          <p:cNvPr id="33" name="TextBox 32"/>
          <p:cNvSpPr txBox="1"/>
          <p:nvPr userDrawn="1"/>
        </p:nvSpPr>
        <p:spPr>
          <a:xfrm>
            <a:off x="4867275" y="4391928"/>
            <a:ext cx="901208" cy="784830"/>
          </a:xfrm>
          <a:prstGeom prst="rect">
            <a:avLst/>
          </a:prstGeom>
          <a:noFill/>
        </p:spPr>
        <p:txBody>
          <a:bodyPr wrap="none" rtlCol="0">
            <a:spAutoFit/>
          </a:bodyPr>
          <a:lstStyle/>
          <a:p>
            <a:pPr algn="ctr">
              <a:lnSpc>
                <a:spcPts val="1400"/>
              </a:lnSpc>
              <a:spcAft>
                <a:spcPts val="600"/>
              </a:spcAft>
            </a:pPr>
            <a:r>
              <a:rPr lang="en-US" sz="1400" smtClean="0">
                <a:latin typeface="Arial" pitchFamily="34" charset="0"/>
                <a:ea typeface="Verdana" pitchFamily="34" charset="0"/>
                <a:cs typeface="Verdana" pitchFamily="34" charset="0"/>
              </a:rPr>
              <a:t>Optional</a:t>
            </a:r>
            <a:r>
              <a:rPr lang="en-US" sz="1400" baseline="0" smtClean="0">
                <a:latin typeface="Arial" pitchFamily="34" charset="0"/>
                <a:ea typeface="Verdana" pitchFamily="34" charset="0"/>
                <a:cs typeface="Verdana" pitchFamily="34" charset="0"/>
              </a:rPr>
              <a:t> </a:t>
            </a:r>
          </a:p>
          <a:p>
            <a:pPr algn="ctr">
              <a:lnSpc>
                <a:spcPts val="1400"/>
              </a:lnSpc>
              <a:spcAft>
                <a:spcPts val="600"/>
              </a:spcAft>
            </a:pPr>
            <a:r>
              <a:rPr lang="en-US" sz="1400" smtClean="0">
                <a:latin typeface="Arial" pitchFamily="34" charset="0"/>
                <a:ea typeface="Verdana" pitchFamily="34" charset="0"/>
                <a:cs typeface="Verdana" pitchFamily="34" charset="0"/>
              </a:rPr>
              <a:t>Image</a:t>
            </a:r>
            <a:endParaRPr lang="en-US" sz="1400" dirty="0" smtClean="0">
              <a:latin typeface="Arial" pitchFamily="34" charset="0"/>
              <a:ea typeface="Verdana" pitchFamily="34" charset="0"/>
              <a:cs typeface="Verdana" pitchFamily="34" charset="0"/>
            </a:endParaRPr>
          </a:p>
          <a:p>
            <a:pPr algn="ctr">
              <a:lnSpc>
                <a:spcPts val="1400"/>
              </a:lnSpc>
              <a:spcAft>
                <a:spcPts val="600"/>
              </a:spcAft>
            </a:pPr>
            <a:r>
              <a:rPr lang="en-US" sz="1400" dirty="0" smtClean="0">
                <a:latin typeface="Arial" pitchFamily="34" charset="0"/>
                <a:ea typeface="Verdana" pitchFamily="34" charset="0"/>
                <a:cs typeface="Verdana" pitchFamily="34" charset="0"/>
              </a:rPr>
              <a:t>Here</a:t>
            </a:r>
            <a:endParaRPr lang="en-US" sz="1400" dirty="0">
              <a:latin typeface="Arial" pitchFamily="34" charset="0"/>
              <a:ea typeface="Verdana" pitchFamily="34" charset="0"/>
              <a:cs typeface="Verdana" pitchFamily="34" charset="0"/>
            </a:endParaRPr>
          </a:p>
        </p:txBody>
      </p:sp>
      <p:sp>
        <p:nvSpPr>
          <p:cNvPr id="34" name="TextBox 33"/>
          <p:cNvSpPr txBox="1"/>
          <p:nvPr userDrawn="1"/>
        </p:nvSpPr>
        <p:spPr>
          <a:xfrm>
            <a:off x="3057525" y="4391928"/>
            <a:ext cx="901208" cy="784830"/>
          </a:xfrm>
          <a:prstGeom prst="rect">
            <a:avLst/>
          </a:prstGeom>
          <a:noFill/>
        </p:spPr>
        <p:txBody>
          <a:bodyPr wrap="none" rtlCol="0">
            <a:spAutoFit/>
          </a:bodyPr>
          <a:lstStyle/>
          <a:p>
            <a:pPr algn="ctr">
              <a:lnSpc>
                <a:spcPts val="1400"/>
              </a:lnSpc>
              <a:spcAft>
                <a:spcPts val="600"/>
              </a:spcAft>
            </a:pPr>
            <a:r>
              <a:rPr lang="en-US" sz="1400" smtClean="0">
                <a:latin typeface="Arial" pitchFamily="34" charset="0"/>
                <a:ea typeface="Verdana" pitchFamily="34" charset="0"/>
                <a:cs typeface="Verdana" pitchFamily="34" charset="0"/>
              </a:rPr>
              <a:t>Optional</a:t>
            </a:r>
            <a:r>
              <a:rPr lang="en-US" sz="1400" baseline="0" smtClean="0">
                <a:latin typeface="Arial" pitchFamily="34" charset="0"/>
                <a:ea typeface="Verdana" pitchFamily="34" charset="0"/>
                <a:cs typeface="Verdana" pitchFamily="34" charset="0"/>
              </a:rPr>
              <a:t> </a:t>
            </a:r>
          </a:p>
          <a:p>
            <a:pPr algn="ctr">
              <a:lnSpc>
                <a:spcPts val="1400"/>
              </a:lnSpc>
              <a:spcAft>
                <a:spcPts val="600"/>
              </a:spcAft>
            </a:pPr>
            <a:r>
              <a:rPr lang="en-US" sz="1400" smtClean="0">
                <a:latin typeface="Arial" pitchFamily="34" charset="0"/>
                <a:ea typeface="Verdana" pitchFamily="34" charset="0"/>
                <a:cs typeface="Verdana" pitchFamily="34" charset="0"/>
              </a:rPr>
              <a:t>Image</a:t>
            </a:r>
            <a:endParaRPr lang="en-US" sz="1400" dirty="0" smtClean="0">
              <a:latin typeface="Arial" pitchFamily="34" charset="0"/>
              <a:ea typeface="Verdana" pitchFamily="34" charset="0"/>
              <a:cs typeface="Verdana" pitchFamily="34" charset="0"/>
            </a:endParaRPr>
          </a:p>
          <a:p>
            <a:pPr algn="ctr">
              <a:lnSpc>
                <a:spcPts val="1400"/>
              </a:lnSpc>
              <a:spcAft>
                <a:spcPts val="600"/>
              </a:spcAft>
            </a:pPr>
            <a:r>
              <a:rPr lang="en-US" sz="1400" dirty="0" smtClean="0">
                <a:latin typeface="Arial" pitchFamily="34" charset="0"/>
                <a:ea typeface="Verdana" pitchFamily="34" charset="0"/>
                <a:cs typeface="Verdana" pitchFamily="34" charset="0"/>
              </a:rPr>
              <a:t>Here</a:t>
            </a:r>
            <a:endParaRPr lang="en-US" sz="1400" dirty="0">
              <a:latin typeface="Arial" pitchFamily="34" charset="0"/>
              <a:ea typeface="Verdana" pitchFamily="34" charset="0"/>
              <a:cs typeface="Verdana" pitchFamily="34" charset="0"/>
            </a:endParaRPr>
          </a:p>
        </p:txBody>
      </p:sp>
      <p:sp>
        <p:nvSpPr>
          <p:cNvPr id="40" name="TextBox 39"/>
          <p:cNvSpPr txBox="1"/>
          <p:nvPr userDrawn="1"/>
        </p:nvSpPr>
        <p:spPr>
          <a:xfrm>
            <a:off x="1209675" y="4391928"/>
            <a:ext cx="901208" cy="784830"/>
          </a:xfrm>
          <a:prstGeom prst="rect">
            <a:avLst/>
          </a:prstGeom>
          <a:noFill/>
        </p:spPr>
        <p:txBody>
          <a:bodyPr wrap="none" rtlCol="0">
            <a:spAutoFit/>
          </a:bodyPr>
          <a:lstStyle/>
          <a:p>
            <a:pPr algn="ctr">
              <a:lnSpc>
                <a:spcPts val="1400"/>
              </a:lnSpc>
              <a:spcAft>
                <a:spcPts val="600"/>
              </a:spcAft>
            </a:pPr>
            <a:r>
              <a:rPr lang="en-US" sz="1400" smtClean="0">
                <a:latin typeface="Arial" pitchFamily="34" charset="0"/>
                <a:ea typeface="Verdana" pitchFamily="34" charset="0"/>
                <a:cs typeface="Verdana" pitchFamily="34" charset="0"/>
              </a:rPr>
              <a:t>Optional</a:t>
            </a:r>
            <a:r>
              <a:rPr lang="en-US" sz="1400" baseline="0" smtClean="0">
                <a:latin typeface="Arial" pitchFamily="34" charset="0"/>
                <a:ea typeface="Verdana" pitchFamily="34" charset="0"/>
                <a:cs typeface="Verdana" pitchFamily="34" charset="0"/>
              </a:rPr>
              <a:t> </a:t>
            </a:r>
          </a:p>
          <a:p>
            <a:pPr algn="ctr">
              <a:lnSpc>
                <a:spcPts val="1400"/>
              </a:lnSpc>
              <a:spcAft>
                <a:spcPts val="600"/>
              </a:spcAft>
            </a:pPr>
            <a:r>
              <a:rPr lang="en-US" sz="1400" smtClean="0">
                <a:latin typeface="Arial" pitchFamily="34" charset="0"/>
                <a:ea typeface="Verdana" pitchFamily="34" charset="0"/>
                <a:cs typeface="Verdana" pitchFamily="34" charset="0"/>
              </a:rPr>
              <a:t>Image</a:t>
            </a:r>
            <a:endParaRPr lang="en-US" sz="1400" dirty="0" smtClean="0">
              <a:latin typeface="Arial" pitchFamily="34" charset="0"/>
              <a:ea typeface="Verdana" pitchFamily="34" charset="0"/>
              <a:cs typeface="Verdana" pitchFamily="34" charset="0"/>
            </a:endParaRPr>
          </a:p>
          <a:p>
            <a:pPr algn="ctr">
              <a:lnSpc>
                <a:spcPts val="1400"/>
              </a:lnSpc>
              <a:spcAft>
                <a:spcPts val="600"/>
              </a:spcAft>
            </a:pPr>
            <a:r>
              <a:rPr lang="en-US" sz="1400" dirty="0" smtClean="0">
                <a:latin typeface="Arial" pitchFamily="34" charset="0"/>
                <a:ea typeface="Verdana" pitchFamily="34" charset="0"/>
                <a:cs typeface="Verdana" pitchFamily="34" charset="0"/>
              </a:rPr>
              <a:t>Here</a:t>
            </a:r>
            <a:endParaRPr lang="en-US" sz="1400" dirty="0">
              <a:latin typeface="Arial" pitchFamily="34" charset="0"/>
              <a:ea typeface="Verdana" pitchFamily="34" charset="0"/>
              <a:cs typeface="Verdana" pitchFamily="34" charset="0"/>
            </a:endParaRPr>
          </a:p>
        </p:txBody>
      </p:sp>
      <p:sp>
        <p:nvSpPr>
          <p:cNvPr id="41" name="Text Placeholder 4"/>
          <p:cNvSpPr>
            <a:spLocks noGrp="1"/>
          </p:cNvSpPr>
          <p:nvPr>
            <p:ph type="body" sz="quarter" idx="10" hasCustomPrompt="1"/>
          </p:nvPr>
        </p:nvSpPr>
        <p:spPr>
          <a:xfrm>
            <a:off x="4286251" y="76200"/>
            <a:ext cx="4572000" cy="247649"/>
          </a:xfrm>
        </p:spPr>
        <p:txBody>
          <a:bodyPr/>
          <a:lstStyle>
            <a:lvl1pPr marL="0" marR="0" indent="0" algn="r" defTabSz="914400" rtl="0" eaLnBrk="1" fontAlgn="auto" latinLnBrk="0" hangingPunct="1">
              <a:lnSpc>
                <a:spcPct val="100000"/>
              </a:lnSpc>
              <a:spcBef>
                <a:spcPts val="0"/>
              </a:spcBef>
              <a:spcAft>
                <a:spcPts val="600"/>
              </a:spcAft>
              <a:buClrTx/>
              <a:buSzTx/>
              <a:buFontTx/>
              <a:buNone/>
              <a:tabLst/>
              <a:defRPr sz="1200" b="1">
                <a:solidFill>
                  <a:schemeClr val="tx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smtClean="0">
                <a:ln>
                  <a:noFill/>
                </a:ln>
                <a:solidFill>
                  <a:srgbClr val="005F9E"/>
                </a:solidFill>
                <a:effectLst/>
                <a:uLnTx/>
                <a:uFillTx/>
                <a:latin typeface="Arial" pitchFamily="34" charset="0"/>
                <a:ea typeface="Verdana" pitchFamily="34" charset="0"/>
                <a:cs typeface="Verdana" pitchFamily="34" charset="0"/>
              </a:rPr>
              <a:t>Organization Name Here</a:t>
            </a:r>
            <a:endParaRPr kumimoji="0" lang="en-US" sz="1200" b="0" i="0" u="none" strike="noStrike" kern="1200" cap="none" spc="0" normalizeH="0" baseline="0" noProof="0" dirty="0">
              <a:ln>
                <a:noFill/>
              </a:ln>
              <a:solidFill>
                <a:srgbClr val="005F9E"/>
              </a:solidFill>
              <a:effectLst/>
              <a:uLnTx/>
              <a:uFillTx/>
              <a:latin typeface="Arial" pitchFamily="34" charset="0"/>
              <a:ea typeface="Verdana" pitchFamily="34" charset="0"/>
              <a:cs typeface="Verdana" pitchFamily="34" charset="0"/>
            </a:endParaRPr>
          </a:p>
        </p:txBody>
      </p:sp>
      <p:sp>
        <p:nvSpPr>
          <p:cNvPr id="42" name="Text Placeholder 12"/>
          <p:cNvSpPr>
            <a:spLocks noGrp="1"/>
          </p:cNvSpPr>
          <p:nvPr>
            <p:ph type="body" sz="quarter" idx="11" hasCustomPrompt="1"/>
          </p:nvPr>
        </p:nvSpPr>
        <p:spPr>
          <a:xfrm>
            <a:off x="800100" y="3086100"/>
            <a:ext cx="2562225" cy="447675"/>
          </a:xfrm>
        </p:spPr>
        <p:txBody>
          <a:bodyPr/>
          <a:lstStyle>
            <a:lvl1pPr marL="0" indent="0" algn="l" defTabSz="914400" rtl="0" eaLnBrk="1" latinLnBrk="0" hangingPunct="1">
              <a:spcBef>
                <a:spcPts val="0"/>
              </a:spcBef>
              <a:spcAft>
                <a:spcPts val="600"/>
              </a:spcAft>
              <a:buClr>
                <a:schemeClr val="tx2"/>
              </a:buClr>
              <a:buSzPct val="120000"/>
              <a:buFont typeface="Wingdings" pitchFamily="2" charset="2"/>
              <a:buNone/>
              <a:defRPr lang="en-US" sz="1800" b="1" kern="1200" spc="0" baseline="0" dirty="0">
                <a:solidFill>
                  <a:schemeClr val="tx2"/>
                </a:solidFill>
                <a:latin typeface="Arial" pitchFamily="34" charset="0"/>
                <a:ea typeface="+mn-ea"/>
                <a:cs typeface="Arial" pitchFamily="34" charset="0"/>
              </a:defRPr>
            </a:lvl1pPr>
            <a:lvl2pPr marL="287338" indent="0">
              <a:buNone/>
              <a:defRPr/>
            </a:lvl2pPr>
            <a:lvl3pPr marL="515938" indent="0">
              <a:buNone/>
              <a:defRPr/>
            </a:lvl3pPr>
            <a:lvl4pPr marL="801688" indent="0">
              <a:buNone/>
              <a:defRPr/>
            </a:lvl4pPr>
            <a:lvl5pPr marL="1090613" indent="0">
              <a:buNone/>
              <a:defRPr/>
            </a:lvl5pPr>
          </a:lstStyle>
          <a:p>
            <a:pPr lvl="0"/>
            <a:r>
              <a:rPr lang="en-US" dirty="0" smtClean="0"/>
              <a:t>Date</a:t>
            </a:r>
            <a:endParaRPr lang="en-US" dirty="0"/>
          </a:p>
        </p:txBody>
      </p:sp>
    </p:spTree>
    <p:extLst>
      <p:ext uri="{BB962C8B-B14F-4D97-AF65-F5344CB8AC3E}">
        <p14:creationId xmlns:p14="http://schemas.microsoft.com/office/powerpoint/2010/main" val="13149472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Layout">
    <p:spTree>
      <p:nvGrpSpPr>
        <p:cNvPr id="1" name=""/>
        <p:cNvGrpSpPr/>
        <p:nvPr/>
      </p:nvGrpSpPr>
      <p:grpSpPr>
        <a:xfrm>
          <a:off x="0" y="0"/>
          <a:ext cx="0" cy="0"/>
          <a:chOff x="0" y="0"/>
          <a:chExt cx="0" cy="0"/>
        </a:xfrm>
      </p:grpSpPr>
      <p:cxnSp>
        <p:nvCxnSpPr>
          <p:cNvPr id="10" name="Straight Connector 9"/>
          <p:cNvCxnSpPr/>
          <p:nvPr userDrawn="1"/>
        </p:nvCxnSpPr>
        <p:spPr bwMode="auto">
          <a:xfrm>
            <a:off x="838200" y="3276600"/>
            <a:ext cx="7780020"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7" name="Rectangle 16"/>
          <p:cNvSpPr/>
          <p:nvPr userDrawn="1"/>
        </p:nvSpPr>
        <p:spPr bwMode="auto">
          <a:xfrm>
            <a:off x="0" y="0"/>
            <a:ext cx="407324" cy="31242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8" name="Rectangle 17"/>
          <p:cNvSpPr/>
          <p:nvPr userDrawn="1"/>
        </p:nvSpPr>
        <p:spPr bwMode="auto">
          <a:xfrm>
            <a:off x="0" y="3352800"/>
            <a:ext cx="407324" cy="35052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2"/>
              </a:solidFill>
              <a:effectLst/>
              <a:latin typeface="Arial" charset="0"/>
            </a:endParaRPr>
          </a:p>
        </p:txBody>
      </p:sp>
      <p:cxnSp>
        <p:nvCxnSpPr>
          <p:cNvPr id="12" name="Straight Connector 11"/>
          <p:cNvCxnSpPr/>
          <p:nvPr userDrawn="1"/>
        </p:nvCxnSpPr>
        <p:spPr bwMode="auto">
          <a:xfrm>
            <a:off x="823649" y="6534227"/>
            <a:ext cx="7944793"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649" y="6250820"/>
            <a:ext cx="670505" cy="243820"/>
          </a:xfrm>
          <a:prstGeom prst="rect">
            <a:avLst/>
          </a:prstGeom>
        </p:spPr>
      </p:pic>
      <p:sp>
        <p:nvSpPr>
          <p:cNvPr id="13" name="Rectangle 4"/>
          <p:cNvSpPr>
            <a:spLocks noGrp="1" noChangeArrowheads="1"/>
          </p:cNvSpPr>
          <p:nvPr>
            <p:ph type="subTitle" idx="1" hasCustomPrompt="1"/>
          </p:nvPr>
        </p:nvSpPr>
        <p:spPr>
          <a:xfrm>
            <a:off x="823649" y="3463137"/>
            <a:ext cx="4602163" cy="389922"/>
          </a:xfrm>
        </p:spPr>
        <p:txBody>
          <a:bodyPr/>
          <a:lstStyle>
            <a:lvl1pPr marL="0" indent="0">
              <a:buFont typeface="Wingdings" pitchFamily="2" charset="2"/>
              <a:buNone/>
              <a:defRPr b="1" spc="300" baseline="0">
                <a:solidFill>
                  <a:schemeClr val="tx2"/>
                </a:solidFill>
                <a:latin typeface="Arial" pitchFamily="34" charset="0"/>
                <a:cs typeface="Calibri" pitchFamily="34" charset="0"/>
              </a:defRPr>
            </a:lvl1pPr>
          </a:lstStyle>
          <a:p>
            <a:r>
              <a:rPr lang="en-US" altLang="en-US" smtClean="0"/>
              <a:t>Subtitle</a:t>
            </a:r>
            <a:endParaRPr lang="en-US" altLang="en-US" dirty="0"/>
          </a:p>
        </p:txBody>
      </p:sp>
      <p:sp>
        <p:nvSpPr>
          <p:cNvPr id="21" name="Rectangle 9"/>
          <p:cNvSpPr>
            <a:spLocks noGrp="1" noChangeArrowheads="1"/>
          </p:cNvSpPr>
          <p:nvPr>
            <p:ph type="ctrTitle" sz="quarter" hasCustomPrompt="1"/>
          </p:nvPr>
        </p:nvSpPr>
        <p:spPr>
          <a:xfrm>
            <a:off x="762000" y="1041287"/>
            <a:ext cx="7246620" cy="1981200"/>
          </a:xfrm>
        </p:spPr>
        <p:txBody>
          <a:bodyPr anchor="b" anchorCtr="0">
            <a:noAutofit/>
          </a:bodyPr>
          <a:lstStyle>
            <a:lvl1pPr algn="l">
              <a:lnSpc>
                <a:spcPts val="4400"/>
              </a:lnSpc>
              <a:defRPr sz="4000" b="1">
                <a:solidFill>
                  <a:schemeClr val="tx2"/>
                </a:solidFill>
                <a:latin typeface="Arial" pitchFamily="34" charset="0"/>
                <a:cs typeface="Times New Roman" pitchFamily="18" charset="0"/>
              </a:defRPr>
            </a:lvl1pPr>
          </a:lstStyle>
          <a:p>
            <a:r>
              <a:rPr lang="en-US" smtClean="0"/>
              <a:t>Section Title</a:t>
            </a:r>
            <a:endParaRPr lang="en-US" dirty="0"/>
          </a:p>
        </p:txBody>
      </p:sp>
      <p:sp>
        <p:nvSpPr>
          <p:cNvPr id="14" name="TextBox 13"/>
          <p:cNvSpPr txBox="1"/>
          <p:nvPr userDrawn="1"/>
        </p:nvSpPr>
        <p:spPr>
          <a:xfrm>
            <a:off x="7252242" y="64168"/>
            <a:ext cx="1604210"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smtClean="0">
                <a:solidFill>
                  <a:srgbClr val="C1CD23"/>
                </a:solidFill>
                <a:latin typeface="Arial" pitchFamily="34" charset="0"/>
              </a:rPr>
              <a:t>|</a:t>
            </a:r>
            <a:r>
              <a:rPr lang="en-US" sz="1000" smtClean="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smtClean="0">
                <a:latin typeface="Arial" pitchFamily="34" charset="0"/>
              </a:rPr>
              <a:t> </a:t>
            </a:r>
            <a:r>
              <a:rPr lang="en-US" sz="1000" smtClean="0">
                <a:solidFill>
                  <a:srgbClr val="C1CD23"/>
                </a:solidFill>
                <a:latin typeface="Arial" pitchFamily="34" charset="0"/>
              </a:rPr>
              <a:t>|</a:t>
            </a:r>
            <a:r>
              <a:rPr lang="en-US" sz="1000" smtClean="0">
                <a:ea typeface="Verdana" pitchFamily="34" charset="0"/>
                <a:cs typeface="Verdana" pitchFamily="34" charset="0"/>
              </a:rPr>
              <a:t> </a:t>
            </a:r>
            <a:endParaRPr lang="en-US" sz="1000">
              <a:ea typeface="Verdana" pitchFamily="34" charset="0"/>
              <a:cs typeface="Verdana" pitchFamily="34" charset="0"/>
            </a:endParaRPr>
          </a:p>
        </p:txBody>
      </p:sp>
    </p:spTree>
    <p:extLst>
      <p:ext uri="{BB962C8B-B14F-4D97-AF65-F5344CB8AC3E}">
        <p14:creationId xmlns:p14="http://schemas.microsoft.com/office/powerpoint/2010/main" val="9956341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274638"/>
            <a:ext cx="8229600" cy="868362"/>
          </a:xfrm>
          <a:prstGeom prst="rect">
            <a:avLst/>
          </a:prstGeom>
        </p:spPr>
        <p:txBody>
          <a:bodyPr vert="horz" lIns="91440" tIns="45720" rIns="91440" bIns="45720" rtlCol="0" anchor="ctr" anchorCtr="0">
            <a:normAutofit/>
          </a:bodyPr>
          <a:lstStyle>
            <a:lvl1pPr>
              <a:lnSpc>
                <a:spcPts val="3200"/>
              </a:lnSpc>
              <a:defRPr lang="en-US"/>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p:cNvSpPr/>
          <p:nvPr userDrawn="1"/>
        </p:nvSpPr>
        <p:spPr>
          <a:xfrm>
            <a:off x="600075" y="1162050"/>
            <a:ext cx="828675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Tree>
    <p:extLst>
      <p:ext uri="{BB962C8B-B14F-4D97-AF65-F5344CB8AC3E}">
        <p14:creationId xmlns:p14="http://schemas.microsoft.com/office/powerpoint/2010/main" val="203381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p:cNvSpPr/>
          <p:nvPr userDrawn="1"/>
        </p:nvSpPr>
        <p:spPr>
          <a:xfrm>
            <a:off x="600075" y="1162050"/>
            <a:ext cx="828675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4" name="Rectangle 3"/>
          <p:cNvSpPr/>
          <p:nvPr userDrawn="1"/>
        </p:nvSpPr>
        <p:spPr>
          <a:xfrm>
            <a:off x="0" y="0"/>
            <a:ext cx="600075" cy="6858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6" name="Text Placeholder 5"/>
          <p:cNvSpPr>
            <a:spLocks noGrp="1"/>
          </p:cNvSpPr>
          <p:nvPr>
            <p:ph type="body" sz="quarter" idx="10" hasCustomPrompt="1"/>
          </p:nvPr>
        </p:nvSpPr>
        <p:spPr>
          <a:xfrm>
            <a:off x="1484313" y="2486024"/>
            <a:ext cx="6210300" cy="1666876"/>
          </a:xfrm>
        </p:spPr>
        <p:txBody>
          <a:bodyPr/>
          <a:lstStyle>
            <a:lvl1pPr marL="0" indent="0" algn="ctr">
              <a:buNone/>
              <a:defRPr sz="3600">
                <a:solidFill>
                  <a:schemeClr val="tx2"/>
                </a:solidFill>
              </a:defRPr>
            </a:lvl1pPr>
          </a:lstStyle>
          <a:p>
            <a:pPr lvl="0"/>
            <a:r>
              <a:rPr lang="en-US" dirty="0" smtClean="0"/>
              <a:t>Section Header</a:t>
            </a:r>
            <a:br>
              <a:rPr lang="en-US" dirty="0" smtClean="0"/>
            </a:br>
            <a:r>
              <a:rPr lang="en-US" dirty="0" smtClean="0"/>
              <a:t>here</a:t>
            </a:r>
          </a:p>
        </p:txBody>
      </p:sp>
      <p:cxnSp>
        <p:nvCxnSpPr>
          <p:cNvPr id="8" name="Straight Connector 7"/>
          <p:cNvCxnSpPr/>
          <p:nvPr userDrawn="1"/>
        </p:nvCxnSpPr>
        <p:spPr>
          <a:xfrm>
            <a:off x="409575" y="2200275"/>
            <a:ext cx="8305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09575" y="4343400"/>
            <a:ext cx="8305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56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498596"/>
            <a:ext cx="40386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800600" y="1498596"/>
            <a:ext cx="40386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userDrawn="1"/>
        </p:nvSpPr>
        <p:spPr>
          <a:xfrm>
            <a:off x="1210234" y="3032639"/>
            <a:ext cx="6838391" cy="1938992"/>
          </a:xfrm>
          <a:prstGeom prst="rect">
            <a:avLst/>
          </a:prstGeom>
        </p:spPr>
        <p:txBody>
          <a:bodyPr wrap="square">
            <a:spAutoFit/>
          </a:bodyPr>
          <a:lstStyle/>
          <a:p>
            <a:pPr lvl="0" eaLnBrk="0" fontAlgn="base" hangingPunct="0">
              <a:spcBef>
                <a:spcPct val="0"/>
              </a:spcBef>
              <a:spcAft>
                <a:spcPct val="0"/>
              </a:spcAft>
            </a:pPr>
            <a:r>
              <a:rPr lang="en-US" sz="1200" dirty="0" smtClean="0">
                <a:solidFill>
                  <a:srgbClr val="000000"/>
                </a:solidFill>
              </a:rPr>
              <a:t>The views, opinions, and/or findings contained in this report are those of The MITRE Corporation and should not be construed as an official government position, policy, or decision, unless designated by other documentation.</a:t>
            </a:r>
            <a:br>
              <a:rPr lang="en-US" sz="1200" dirty="0" smtClean="0">
                <a:solidFill>
                  <a:srgbClr val="000000"/>
                </a:solidFill>
              </a:rPr>
            </a:br>
            <a:endParaRPr lang="en-US" sz="1200" dirty="0" smtClean="0">
              <a:solidFill>
                <a:srgbClr val="000000"/>
              </a:solidFill>
            </a:endParaRPr>
          </a:p>
          <a:p>
            <a:pPr lvl="0" eaLnBrk="0" fontAlgn="base" hangingPunct="0">
              <a:spcBef>
                <a:spcPct val="0"/>
              </a:spcBef>
              <a:spcAft>
                <a:spcPct val="0"/>
              </a:spcAft>
            </a:pPr>
            <a:r>
              <a:rPr lang="en-US" sz="1200" dirty="0" smtClean="0">
                <a:solidFill>
                  <a:srgbClr val="000000"/>
                </a:solidFill>
              </a:rPr>
              <a:t>For internal MITRE use. This document was prepared for authorized distribution only. It has not been approved for public release. (</a:t>
            </a:r>
            <a:r>
              <a:rPr lang="en-US" sz="1200" dirty="0" err="1" smtClean="0">
                <a:solidFill>
                  <a:srgbClr val="000000"/>
                </a:solidFill>
              </a:rPr>
              <a:t>FastJump</a:t>
            </a:r>
            <a:r>
              <a:rPr lang="en-US" sz="1200" dirty="0" smtClean="0">
                <a:solidFill>
                  <a:srgbClr val="000000"/>
                </a:solidFill>
              </a:rPr>
              <a:t>: release statements for applicable release statement).</a:t>
            </a:r>
            <a:br>
              <a:rPr lang="en-US" sz="1200" dirty="0" smtClean="0">
                <a:solidFill>
                  <a:srgbClr val="000000"/>
                </a:solidFill>
              </a:rPr>
            </a:br>
            <a:endParaRPr lang="en-US" sz="1200" dirty="0" smtClean="0">
              <a:solidFill>
                <a:srgbClr val="000000"/>
              </a:solidFill>
            </a:endParaRPr>
          </a:p>
          <a:p>
            <a:pPr lvl="0" eaLnBrk="0" fontAlgn="base" hangingPunct="0">
              <a:spcBef>
                <a:spcPct val="0"/>
              </a:spcBef>
              <a:spcAft>
                <a:spcPct val="0"/>
              </a:spcAft>
            </a:pPr>
            <a:r>
              <a:rPr lang="en-US" sz="1200" dirty="0" smtClean="0">
                <a:solidFill>
                  <a:srgbClr val="000000"/>
                </a:solidFill>
              </a:rPr>
              <a:t>Insert data rights legend information here, if applicable (FJ: data rights legend).</a:t>
            </a:r>
          </a:p>
          <a:p>
            <a:pPr lvl="0" eaLnBrk="0" fontAlgn="base" hangingPunct="0">
              <a:spcBef>
                <a:spcPct val="0"/>
              </a:spcBef>
              <a:spcAft>
                <a:spcPct val="0"/>
              </a:spcAft>
            </a:pPr>
            <a:endParaRPr lang="en-US" sz="1200" dirty="0" smtClean="0">
              <a:solidFill>
                <a:srgbClr val="000000"/>
              </a:solidFill>
            </a:endParaRPr>
          </a:p>
        </p:txBody>
      </p:sp>
      <p:sp>
        <p:nvSpPr>
          <p:cNvPr id="8" name="Rectangle 7"/>
          <p:cNvSpPr/>
          <p:nvPr userDrawn="1"/>
        </p:nvSpPr>
        <p:spPr>
          <a:xfrm>
            <a:off x="1210234" y="1609725"/>
            <a:ext cx="6838391" cy="1200329"/>
          </a:xfrm>
          <a:prstGeom prst="rect">
            <a:avLst/>
          </a:prstGeom>
        </p:spPr>
        <p:txBody>
          <a:bodyPr wrap="square">
            <a:spAutoFit/>
          </a:bodyPr>
          <a:lstStyle/>
          <a:p>
            <a:pPr lvl="0" eaLnBrk="0" fontAlgn="base" hangingPunct="0">
              <a:spcBef>
                <a:spcPct val="0"/>
              </a:spcBef>
              <a:spcAft>
                <a:spcPct val="0"/>
              </a:spcAft>
            </a:pPr>
            <a:r>
              <a:rPr lang="en-US" sz="1200" dirty="0" smtClean="0">
                <a:solidFill>
                  <a:srgbClr val="000000"/>
                </a:solidFill>
              </a:rPr>
              <a:t>Sponsor: </a:t>
            </a:r>
          </a:p>
          <a:p>
            <a:pPr lvl="0" eaLnBrk="0" fontAlgn="base" hangingPunct="0">
              <a:spcBef>
                <a:spcPct val="0"/>
              </a:spcBef>
              <a:spcAft>
                <a:spcPct val="0"/>
              </a:spcAft>
            </a:pPr>
            <a:r>
              <a:rPr lang="en-US" sz="1200" dirty="0" smtClean="0">
                <a:solidFill>
                  <a:srgbClr val="000000"/>
                </a:solidFill>
              </a:rPr>
              <a:t>Dept. No.: </a:t>
            </a:r>
          </a:p>
          <a:p>
            <a:pPr lvl="0" eaLnBrk="0" fontAlgn="base" hangingPunct="0">
              <a:spcBef>
                <a:spcPct val="0"/>
              </a:spcBef>
              <a:spcAft>
                <a:spcPct val="0"/>
              </a:spcAft>
            </a:pPr>
            <a:r>
              <a:rPr lang="en-US" sz="1200" dirty="0" smtClean="0">
                <a:solidFill>
                  <a:srgbClr val="000000"/>
                </a:solidFill>
              </a:rPr>
              <a:t>Contract No.: </a:t>
            </a:r>
          </a:p>
          <a:p>
            <a:pPr lvl="0" eaLnBrk="0" fontAlgn="base" hangingPunct="0">
              <a:spcBef>
                <a:spcPct val="0"/>
              </a:spcBef>
              <a:spcAft>
                <a:spcPct val="0"/>
              </a:spcAft>
            </a:pPr>
            <a:r>
              <a:rPr lang="en-US" sz="1200" dirty="0" smtClean="0">
                <a:solidFill>
                  <a:srgbClr val="000000"/>
                </a:solidFill>
              </a:rPr>
              <a:t>Project No.: </a:t>
            </a:r>
          </a:p>
          <a:p>
            <a:pPr lvl="0" eaLnBrk="0" fontAlgn="base" hangingPunct="0">
              <a:spcBef>
                <a:spcPct val="0"/>
              </a:spcBef>
              <a:spcAft>
                <a:spcPct val="0"/>
              </a:spcAft>
            </a:pPr>
            <a:r>
              <a:rPr lang="en-US" sz="1200" dirty="0" smtClean="0">
                <a:solidFill>
                  <a:srgbClr val="000000"/>
                </a:solidFill>
              </a:rPr>
              <a:t>Derived From:  </a:t>
            </a:r>
          </a:p>
          <a:p>
            <a:pPr lvl="0" eaLnBrk="0" fontAlgn="base" hangingPunct="0">
              <a:spcBef>
                <a:spcPct val="0"/>
              </a:spcBef>
              <a:spcAft>
                <a:spcPct val="0"/>
              </a:spcAft>
            </a:pPr>
            <a:r>
              <a:rPr lang="en-US" sz="1200" dirty="0" smtClean="0">
                <a:solidFill>
                  <a:srgbClr val="000000"/>
                </a:solidFill>
              </a:rPr>
              <a:t>Declassify On: </a:t>
            </a:r>
          </a:p>
        </p:txBody>
      </p:sp>
    </p:spTree>
    <p:extLst>
      <p:ext uri="{BB962C8B-B14F-4D97-AF65-F5344CB8AC3E}">
        <p14:creationId xmlns:p14="http://schemas.microsoft.com/office/powerpoint/2010/main" val="307414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229600" cy="868362"/>
          </a:xfrm>
          <a:prstGeom prst="rect">
            <a:avLst/>
          </a:prstGeom>
        </p:spPr>
        <p:txBody>
          <a:bodyPr vert="horz" lIns="91440" tIns="45720" rIns="91440" bIns="45720" rtlCol="0" anchor="ctr" anchorCtr="0">
            <a:noAutofit/>
          </a:bodyPr>
          <a:lstStyle/>
          <a:p>
            <a:r>
              <a:rPr lang="en-US" smtClean="0"/>
              <a:t>Click to edit Master title style</a:t>
            </a:r>
            <a:endParaRPr lang="en-US"/>
          </a:p>
        </p:txBody>
      </p:sp>
      <p:sp>
        <p:nvSpPr>
          <p:cNvPr id="3" name="Text Placeholder 2"/>
          <p:cNvSpPr>
            <a:spLocks noGrp="1"/>
          </p:cNvSpPr>
          <p:nvPr>
            <p:ph type="body" idx="1"/>
          </p:nvPr>
        </p:nvSpPr>
        <p:spPr>
          <a:xfrm>
            <a:off x="609600" y="1447800"/>
            <a:ext cx="8229600" cy="4943475"/>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cxnSp>
        <p:nvCxnSpPr>
          <p:cNvPr id="9" name="Straight Connector 8"/>
          <p:cNvCxnSpPr/>
          <p:nvPr/>
        </p:nvCxnSpPr>
        <p:spPr bwMode="auto">
          <a:xfrm>
            <a:off x="618308" y="1295400"/>
            <a:ext cx="8220892"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0" name="Rectangle 9"/>
          <p:cNvSpPr/>
          <p:nvPr/>
        </p:nvSpPr>
        <p:spPr bwMode="auto">
          <a:xfrm>
            <a:off x="0" y="1"/>
            <a:ext cx="407324"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0" y="1371601"/>
            <a:ext cx="407324"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2"/>
              </a:solidFill>
              <a:effectLst/>
              <a:latin typeface="Arial" charset="0"/>
            </a:endParaRPr>
          </a:p>
        </p:txBody>
      </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85947" y="6540145"/>
            <a:ext cx="670505" cy="243820"/>
          </a:xfrm>
          <a:prstGeom prst="rect">
            <a:avLst/>
          </a:prstGeom>
        </p:spPr>
      </p:pic>
      <p:sp>
        <p:nvSpPr>
          <p:cNvPr id="13" name="TextBox 12"/>
          <p:cNvSpPr txBox="1"/>
          <p:nvPr/>
        </p:nvSpPr>
        <p:spPr>
          <a:xfrm>
            <a:off x="7324431" y="64168"/>
            <a:ext cx="1604210"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smtClean="0">
                <a:solidFill>
                  <a:srgbClr val="C1CD23"/>
                </a:solidFill>
                <a:latin typeface="Arial" pitchFamily="34" charset="0"/>
              </a:rPr>
              <a:t>|</a:t>
            </a:r>
            <a:r>
              <a:rPr lang="en-US" sz="1000" smtClean="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smtClean="0">
                <a:latin typeface="Arial" pitchFamily="34" charset="0"/>
              </a:rPr>
              <a:t> </a:t>
            </a:r>
            <a:r>
              <a:rPr lang="en-US" sz="1000" smtClean="0">
                <a:solidFill>
                  <a:srgbClr val="C1CD23"/>
                </a:solidFill>
                <a:latin typeface="Arial" pitchFamily="34" charset="0"/>
              </a:rPr>
              <a:t>|</a:t>
            </a:r>
            <a:r>
              <a:rPr lang="en-US" sz="1000" smtClean="0">
                <a:ea typeface="Verdana" pitchFamily="34" charset="0"/>
                <a:cs typeface="Verdana" pitchFamily="34" charset="0"/>
              </a:rPr>
              <a:t> </a:t>
            </a:r>
            <a:endParaRPr lang="en-US" sz="1000">
              <a:ea typeface="Verdana" pitchFamily="34" charset="0"/>
              <a:cs typeface="Verdana" pitchFamily="34" charset="0"/>
            </a:endParaRPr>
          </a:p>
        </p:txBody>
      </p:sp>
      <p:sp>
        <p:nvSpPr>
          <p:cNvPr id="12" name="Footer Placeholder 4"/>
          <p:cNvSpPr txBox="1">
            <a:spLocks/>
          </p:cNvSpPr>
          <p:nvPr userDrawn="1"/>
        </p:nvSpPr>
        <p:spPr>
          <a:xfrm>
            <a:off x="609599" y="6660696"/>
            <a:ext cx="2695576" cy="159204"/>
          </a:xfrm>
          <a:prstGeom prst="rect">
            <a:avLst/>
          </a:prstGeom>
        </p:spPr>
        <p:txBody>
          <a:bodyPr vert="horz" lIns="91440" tIns="45720" rIns="91440" bIns="45720" rtlCol="0" anchor="b"/>
          <a:lstStyle>
            <a:defPPr>
              <a:defRPr lang="en-US"/>
            </a:defPPr>
            <a:lvl1pPr marL="0" algn="l" defTabSz="914400" rtl="0" eaLnBrk="1" latinLnBrk="0" hangingPunct="1">
              <a:lnSpc>
                <a:spcPts val="1300"/>
              </a:lnSpc>
              <a:spcAft>
                <a:spcPct val="0"/>
              </a:spcAf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smtClean="0">
                <a:solidFill>
                  <a:schemeClr val="tx1">
                    <a:lumMod val="50000"/>
                    <a:lumOff val="50000"/>
                  </a:schemeClr>
                </a:solidFill>
              </a:rPr>
              <a:t>© </a:t>
            </a:r>
            <a:r>
              <a:rPr lang="en-US" altLang="en-US" dirty="0" smtClean="0">
                <a:solidFill>
                  <a:schemeClr val="tx1">
                    <a:lumMod val="50000"/>
                    <a:lumOff val="50000"/>
                  </a:schemeClr>
                </a:solidFill>
              </a:rPr>
              <a:t>2015 </a:t>
            </a:r>
            <a:r>
              <a:rPr lang="en-US" altLang="en-US" dirty="0" smtClean="0">
                <a:solidFill>
                  <a:schemeClr val="tx1">
                    <a:lumMod val="50000"/>
                    <a:lumOff val="50000"/>
                  </a:schemeClr>
                </a:solidFill>
              </a:rPr>
              <a:t>The MITRE Corporation. All rights reserved.  </a:t>
            </a:r>
            <a:endParaRPr lang="en-US"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5" r:id="rId5"/>
    <p:sldLayoutId id="2147483661" r:id="rId6"/>
    <p:sldLayoutId id="2147483662" r:id="rId7"/>
    <p:sldLayoutId id="2147483652" r:id="rId8"/>
    <p:sldLayoutId id="2147483660" r:id="rId9"/>
    <p:sldLayoutId id="2147483664" r:id="rId10"/>
  </p:sldLayoutIdLst>
  <p:timing>
    <p:tnLst>
      <p:par>
        <p:cTn id="1" dur="indefinite" restart="never" nodeType="tmRoot"/>
      </p:par>
    </p:tnLst>
  </p:timing>
  <p:hf hdr="0" dt="0"/>
  <p:txStyles>
    <p:titleStyle>
      <a:lvl1pPr algn="l" defTabSz="914400" rtl="0" eaLnBrk="1" latinLnBrk="0" hangingPunct="1">
        <a:lnSpc>
          <a:spcPts val="3200"/>
        </a:lnSpc>
        <a:spcBef>
          <a:spcPct val="0"/>
        </a:spcBef>
        <a:buNone/>
        <a:defRPr lang="en-US" sz="3200" b="1" kern="1200">
          <a:solidFill>
            <a:schemeClr val="tx2"/>
          </a:solidFill>
          <a:latin typeface="Arial" pitchFamily="34" charset="0"/>
          <a:ea typeface="Verdana" pitchFamily="34" charset="0"/>
          <a:cs typeface="Arial" pitchFamily="34" charset="0"/>
        </a:defRPr>
      </a:lvl1pPr>
    </p:titleStyle>
    <p:body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sz="2000" b="1" kern="120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Arial" pitchFamily="34" charset="0"/>
          <a:ea typeface="+mn-ea"/>
          <a:cs typeface="Arial" pitchFamily="34" charset="0"/>
        </a:defRPr>
      </a:lvl3pPr>
      <a:lvl4pPr marL="1030288" indent="-228600" algn="l" defTabSz="914400" rtl="0" eaLnBrk="1" latinLnBrk="0" hangingPunct="1">
        <a:spcBef>
          <a:spcPts val="0"/>
        </a:spcBef>
        <a:spcAft>
          <a:spcPts val="600"/>
        </a:spcAft>
        <a:buClr>
          <a:schemeClr val="tx2"/>
        </a:buClr>
        <a:buFont typeface="Arial" pitchFamily="34" charset="0"/>
        <a:buChar char="–"/>
        <a:defRPr sz="1800" kern="120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defRPr sz="1800" kern="120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defRPr sz="1800" kern="120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20.emf"/><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15.emf"/><Relationship Id="rId1" Type="http://schemas.openxmlformats.org/officeDocument/2006/relationships/slideLayout" Target="../slideLayouts/slideLayout10.xml"/><Relationship Id="rId6" Type="http://schemas.openxmlformats.org/officeDocument/2006/relationships/image" Target="../media/image20.emf"/><Relationship Id="rId11" Type="http://schemas.openxmlformats.org/officeDocument/2006/relationships/image" Target="../media/image31.emf"/><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emf"/></Relationships>
</file>

<file path=ppt/slides/_rels/slide2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15.emf"/><Relationship Id="rId7"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0.emf"/><Relationship Id="rId5" Type="http://schemas.openxmlformats.org/officeDocument/2006/relationships/image" Target="../media/image25.emf"/><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15.emf"/><Relationship Id="rId7"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0.emf"/><Relationship Id="rId5" Type="http://schemas.openxmlformats.org/officeDocument/2006/relationships/image" Target="../media/image25.emf"/><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emf"/><Relationship Id="rId7" Type="http://schemas.openxmlformats.org/officeDocument/2006/relationships/image" Target="../media/image20.emf"/><Relationship Id="rId12"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25.emf"/><Relationship Id="rId10" Type="http://schemas.openxmlformats.org/officeDocument/2006/relationships/image" Target="../media/image29.emf"/><Relationship Id="rId4" Type="http://schemas.openxmlformats.org/officeDocument/2006/relationships/image" Target="../media/image24.emf"/><Relationship Id="rId9" Type="http://schemas.openxmlformats.org/officeDocument/2006/relationships/image" Target="../media/image28.emf"/></Relationships>
</file>

<file path=ppt/slides/_rels/slide3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15.emf"/><Relationship Id="rId1" Type="http://schemas.openxmlformats.org/officeDocument/2006/relationships/slideLayout" Target="../slideLayouts/slideLayout10.xml"/><Relationship Id="rId6" Type="http://schemas.openxmlformats.org/officeDocument/2006/relationships/image" Target="../media/image20.emf"/><Relationship Id="rId11" Type="http://schemas.openxmlformats.org/officeDocument/2006/relationships/image" Target="../media/image31.emf"/><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emf"/></Relationships>
</file>

<file path=ppt/slides/_rels/slide3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15.emf"/><Relationship Id="rId1" Type="http://schemas.openxmlformats.org/officeDocument/2006/relationships/slideLayout" Target="../slideLayouts/slideLayout10.xml"/><Relationship Id="rId6" Type="http://schemas.openxmlformats.org/officeDocument/2006/relationships/image" Target="../media/image20.emf"/><Relationship Id="rId11" Type="http://schemas.openxmlformats.org/officeDocument/2006/relationships/image" Target="../media/image31.emf"/><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emf"/></Relationships>
</file>

<file path=ppt/slides/_rels/slide3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15.emf"/><Relationship Id="rId1" Type="http://schemas.openxmlformats.org/officeDocument/2006/relationships/slideLayout" Target="../slideLayouts/slideLayout10.xml"/><Relationship Id="rId6" Type="http://schemas.openxmlformats.org/officeDocument/2006/relationships/image" Target="../media/image20.emf"/><Relationship Id="rId11" Type="http://schemas.openxmlformats.org/officeDocument/2006/relationships/image" Target="../media/image31.emf"/><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emf"/></Relationships>
</file>

<file path=ppt/slides/_rels/slide3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15.emf"/><Relationship Id="rId1" Type="http://schemas.openxmlformats.org/officeDocument/2006/relationships/slideLayout" Target="../slideLayouts/slideLayout10.xml"/><Relationship Id="rId6" Type="http://schemas.openxmlformats.org/officeDocument/2006/relationships/image" Target="../media/image20.emf"/><Relationship Id="rId11" Type="http://schemas.openxmlformats.org/officeDocument/2006/relationships/image" Target="../media/image31.emf"/><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emf"/></Relationships>
</file>

<file path=ppt/slides/_rels/slide3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emf"/><Relationship Id="rId7" Type="http://schemas.openxmlformats.org/officeDocument/2006/relationships/image" Target="../media/image20.emf"/><Relationship Id="rId12"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25.emf"/><Relationship Id="rId10" Type="http://schemas.openxmlformats.org/officeDocument/2006/relationships/image" Target="../media/image29.emf"/><Relationship Id="rId4" Type="http://schemas.openxmlformats.org/officeDocument/2006/relationships/image" Target="../media/image24.emf"/><Relationship Id="rId9" Type="http://schemas.openxmlformats.org/officeDocument/2006/relationships/image" Target="../media/image28.emf"/></Relationships>
</file>

<file path=ppt/slides/_rels/slide3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emf"/><Relationship Id="rId7" Type="http://schemas.openxmlformats.org/officeDocument/2006/relationships/image" Target="../media/image20.emf"/><Relationship Id="rId12"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25.emf"/><Relationship Id="rId10" Type="http://schemas.openxmlformats.org/officeDocument/2006/relationships/image" Target="../media/image29.emf"/><Relationship Id="rId4" Type="http://schemas.openxmlformats.org/officeDocument/2006/relationships/image" Target="../media/image24.emf"/><Relationship Id="rId9" Type="http://schemas.openxmlformats.org/officeDocument/2006/relationships/image" Target="../media/image28.emf"/></Relationships>
</file>

<file path=ppt/slides/_rels/slide3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emf"/><Relationship Id="rId7" Type="http://schemas.openxmlformats.org/officeDocument/2006/relationships/image" Target="../media/image20.emf"/><Relationship Id="rId12"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25.emf"/><Relationship Id="rId10" Type="http://schemas.openxmlformats.org/officeDocument/2006/relationships/image" Target="../media/image29.emf"/><Relationship Id="rId4" Type="http://schemas.openxmlformats.org/officeDocument/2006/relationships/image" Target="../media/image24.emf"/><Relationship Id="rId9" Type="http://schemas.openxmlformats.org/officeDocument/2006/relationships/image" Target="../media/image28.emf"/></Relationships>
</file>

<file path=ppt/slides/_rels/slide3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emf"/><Relationship Id="rId7" Type="http://schemas.openxmlformats.org/officeDocument/2006/relationships/image" Target="../media/image20.emf"/><Relationship Id="rId12"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25.emf"/><Relationship Id="rId10" Type="http://schemas.openxmlformats.org/officeDocument/2006/relationships/image" Target="../media/image29.emf"/><Relationship Id="rId4" Type="http://schemas.openxmlformats.org/officeDocument/2006/relationships/image" Target="../media/image24.emf"/><Relationship Id="rId9" Type="http://schemas.openxmlformats.org/officeDocument/2006/relationships/image" Target="../media/image28.emf"/></Relationships>
</file>

<file path=ppt/slides/_rels/slide3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emf"/><Relationship Id="rId7" Type="http://schemas.openxmlformats.org/officeDocument/2006/relationships/image" Target="../media/image20.emf"/><Relationship Id="rId12"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25.emf"/><Relationship Id="rId10" Type="http://schemas.openxmlformats.org/officeDocument/2006/relationships/image" Target="../media/image29.emf"/><Relationship Id="rId4" Type="http://schemas.openxmlformats.org/officeDocument/2006/relationships/image" Target="../media/image24.emf"/><Relationship Id="rId9" Type="http://schemas.openxmlformats.org/officeDocument/2006/relationships/image" Target="../media/image2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emf"/><Relationship Id="rId7" Type="http://schemas.openxmlformats.org/officeDocument/2006/relationships/image" Target="../media/image20.emf"/><Relationship Id="rId12"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25.emf"/><Relationship Id="rId10" Type="http://schemas.openxmlformats.org/officeDocument/2006/relationships/image" Target="../media/image29.emf"/><Relationship Id="rId4" Type="http://schemas.openxmlformats.org/officeDocument/2006/relationships/image" Target="../media/image24.emf"/><Relationship Id="rId9" Type="http://schemas.openxmlformats.org/officeDocument/2006/relationships/image" Target="../media/image28.emf"/></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3.jpe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hyperlink" Target="http://www.programmableweb.com/" TargetMode="External"/><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sz="quarter"/>
          </p:nvPr>
        </p:nvSpPr>
        <p:spPr/>
        <p:txBody>
          <a:bodyPr/>
          <a:lstStyle/>
          <a:p>
            <a:r>
              <a:rPr lang="en-US" dirty="0" smtClean="0"/>
              <a:t>Secure </a:t>
            </a:r>
            <a:r>
              <a:rPr lang="en-US" dirty="0" err="1" smtClean="0"/>
              <a:t>RESTful</a:t>
            </a:r>
            <a:r>
              <a:rPr lang="en-US" dirty="0"/>
              <a:t> </a:t>
            </a:r>
            <a:r>
              <a:rPr lang="en-US" dirty="0" smtClean="0"/>
              <a:t>Interface Profile Pilot</a:t>
            </a:r>
            <a:br>
              <a:rPr lang="en-US" dirty="0" smtClean="0"/>
            </a:br>
            <a:r>
              <a:rPr lang="en-US" sz="3200" dirty="0" smtClean="0"/>
              <a:t>Overview Briefing</a:t>
            </a:r>
            <a:endParaRPr lang="en-US" dirty="0"/>
          </a:p>
        </p:txBody>
      </p:sp>
      <p:sp>
        <p:nvSpPr>
          <p:cNvPr id="16" name="Text Placeholder 15"/>
          <p:cNvSpPr>
            <a:spLocks noGrp="1"/>
          </p:cNvSpPr>
          <p:nvPr>
            <p:ph type="body" sz="quarter" idx="10"/>
          </p:nvPr>
        </p:nvSpPr>
        <p:spPr>
          <a:xfrm>
            <a:off x="4295141" y="76200"/>
            <a:ext cx="4572000" cy="247649"/>
          </a:xfrm>
        </p:spPr>
        <p:txBody>
          <a:bodyPr/>
          <a:lstStyle/>
          <a:p>
            <a:r>
              <a:rPr lang="en-US" dirty="0" smtClean="0"/>
              <a:t>The MITRE Corporation</a:t>
            </a:r>
            <a:endParaRPr lang="en-US" dirty="0"/>
          </a:p>
        </p:txBody>
      </p:sp>
      <p:sp>
        <p:nvSpPr>
          <p:cNvPr id="17" name="Text Placeholder 16"/>
          <p:cNvSpPr>
            <a:spLocks noGrp="1"/>
          </p:cNvSpPr>
          <p:nvPr>
            <p:ph type="body" sz="quarter" idx="11"/>
          </p:nvPr>
        </p:nvSpPr>
        <p:spPr>
          <a:xfrm>
            <a:off x="800100" y="3075940"/>
            <a:ext cx="4581525" cy="447675"/>
          </a:xfrm>
        </p:spPr>
        <p:txBody>
          <a:bodyPr/>
          <a:lstStyle/>
          <a:p>
            <a:r>
              <a:rPr lang="en-US" dirty="0" smtClean="0"/>
              <a:t>January 6, 2015</a:t>
            </a:r>
            <a:endParaRPr lang="en-US" dirty="0"/>
          </a:p>
        </p:txBody>
      </p:sp>
      <p:sp>
        <p:nvSpPr>
          <p:cNvPr id="5" name="TextBox 4"/>
          <p:cNvSpPr txBox="1"/>
          <p:nvPr/>
        </p:nvSpPr>
        <p:spPr>
          <a:xfrm>
            <a:off x="614478" y="91933"/>
            <a:ext cx="4978607" cy="276999"/>
          </a:xfrm>
          <a:prstGeom prst="rect">
            <a:avLst/>
          </a:prstGeom>
          <a:noFill/>
        </p:spPr>
        <p:txBody>
          <a:bodyPr wrap="none" rtlCol="0">
            <a:spAutoFit/>
          </a:bodyPr>
          <a:lstStyle/>
          <a:p>
            <a:pPr>
              <a:spcAft>
                <a:spcPts val="600"/>
              </a:spcAft>
            </a:pPr>
            <a:r>
              <a:rPr lang="en-US" sz="1200" b="1" dirty="0" smtClean="0">
                <a:latin typeface="Calibri" panose="020F0502020204030204" pitchFamily="34" charset="0"/>
                <a:ea typeface="Verdana" pitchFamily="34" charset="0"/>
                <a:cs typeface="Verdana" pitchFamily="34" charset="0"/>
              </a:rPr>
              <a:t>Approved </a:t>
            </a:r>
            <a:r>
              <a:rPr lang="en-US" sz="1200" b="1" dirty="0">
                <a:latin typeface="Calibri" panose="020F0502020204030204" pitchFamily="34" charset="0"/>
                <a:ea typeface="Verdana" pitchFamily="34" charset="0"/>
                <a:cs typeface="Verdana" pitchFamily="34" charset="0"/>
              </a:rPr>
              <a:t>for Public Release; Distribution Unlimited. Case Number 15-0133</a:t>
            </a:r>
          </a:p>
        </p:txBody>
      </p:sp>
    </p:spTree>
    <p:extLst>
      <p:ext uri="{BB962C8B-B14F-4D97-AF65-F5344CB8AC3E}">
        <p14:creationId xmlns:p14="http://schemas.microsoft.com/office/powerpoint/2010/main" val="2537041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Existence proof</a:t>
            </a:r>
          </a:p>
          <a:p>
            <a:pPr lvl="1"/>
            <a:r>
              <a:rPr lang="en-US" dirty="0" smtClean="0"/>
              <a:t>Show a standard’s feasibility and applicability by building it</a:t>
            </a:r>
          </a:p>
          <a:p>
            <a:pPr lvl="1"/>
            <a:r>
              <a:rPr lang="en-US" dirty="0" smtClean="0"/>
              <a:t>Provide demonstration code</a:t>
            </a:r>
          </a:p>
          <a:p>
            <a:r>
              <a:rPr lang="en-US" dirty="0" smtClean="0"/>
              <a:t>Hands-on experience</a:t>
            </a:r>
          </a:p>
          <a:p>
            <a:pPr lvl="1"/>
            <a:r>
              <a:rPr lang="en-US" dirty="0" smtClean="0"/>
              <a:t>How easy are the profiles to implement?</a:t>
            </a:r>
          </a:p>
          <a:p>
            <a:pPr lvl="1"/>
            <a:r>
              <a:rPr lang="en-US" dirty="0" smtClean="0"/>
              <a:t>What is the state of software library support?</a:t>
            </a:r>
          </a:p>
          <a:p>
            <a:r>
              <a:rPr lang="en-US" dirty="0" smtClean="0"/>
              <a:t>The importance of running code</a:t>
            </a:r>
          </a:p>
          <a:p>
            <a:pPr lvl="1"/>
            <a:r>
              <a:rPr lang="en-US" dirty="0" smtClean="0"/>
              <a:t>A standard isn’t a real standard until multiple parties are using it</a:t>
            </a:r>
            <a:endParaRPr lang="en-US" dirty="0"/>
          </a:p>
        </p:txBody>
      </p:sp>
      <p:sp>
        <p:nvSpPr>
          <p:cNvPr id="3" name="Title 2"/>
          <p:cNvSpPr>
            <a:spLocks noGrp="1"/>
          </p:cNvSpPr>
          <p:nvPr>
            <p:ph type="title"/>
          </p:nvPr>
        </p:nvSpPr>
        <p:spPr/>
        <p:txBody>
          <a:bodyPr/>
          <a:lstStyle/>
          <a:p>
            <a:r>
              <a:rPr lang="en-US" dirty="0" smtClean="0"/>
              <a:t>Why build a pilot?</a:t>
            </a:r>
            <a:endParaRPr lang="en-US" dirty="0"/>
          </a:p>
        </p:txBody>
      </p:sp>
    </p:spTree>
    <p:extLst>
      <p:ext uri="{BB962C8B-B14F-4D97-AF65-F5344CB8AC3E}">
        <p14:creationId xmlns:p14="http://schemas.microsoft.com/office/powerpoint/2010/main" val="3972023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494951" y="4890696"/>
            <a:ext cx="8344249" cy="1611673"/>
          </a:xfrm>
          <a:prstGeom prst="roundRect">
            <a:avLst/>
          </a:prstGeom>
          <a:solidFill>
            <a:srgbClr val="5196C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40" name="Rounded Rectangle 39"/>
          <p:cNvSpPr/>
          <p:nvPr/>
        </p:nvSpPr>
        <p:spPr>
          <a:xfrm>
            <a:off x="494950" y="3053707"/>
            <a:ext cx="8344250" cy="1735127"/>
          </a:xfrm>
          <a:prstGeom prst="roundRect">
            <a:avLst/>
          </a:prstGeom>
          <a:solidFill>
            <a:srgbClr val="7BBFED"/>
          </a:solidFill>
          <a:ln w="63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bg1"/>
              </a:solidFill>
            </a:endParaRPr>
          </a:p>
        </p:txBody>
      </p:sp>
      <p:sp>
        <p:nvSpPr>
          <p:cNvPr id="41" name="Rounded Rectangle 40"/>
          <p:cNvSpPr/>
          <p:nvPr/>
        </p:nvSpPr>
        <p:spPr>
          <a:xfrm>
            <a:off x="466374" y="1417739"/>
            <a:ext cx="8344250" cy="1540956"/>
          </a:xfrm>
          <a:prstGeom prst="roundRect">
            <a:avLst/>
          </a:prstGeom>
          <a:solidFill>
            <a:srgbClr val="BFE4F7"/>
          </a:solidFill>
          <a:ln w="63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2" name="Title 1"/>
          <p:cNvSpPr>
            <a:spLocks noGrp="1"/>
          </p:cNvSpPr>
          <p:nvPr>
            <p:ph type="title"/>
          </p:nvPr>
        </p:nvSpPr>
        <p:spPr/>
        <p:txBody>
          <a:bodyPr>
            <a:normAutofit fontScale="90000"/>
          </a:bodyPr>
          <a:lstStyle/>
          <a:p>
            <a:r>
              <a:rPr lang="en-US" dirty="0" smtClean="0"/>
              <a:t>Life of a Profile</a:t>
            </a:r>
            <a:br>
              <a:rPr lang="en-US" dirty="0" smtClean="0"/>
            </a:br>
            <a:r>
              <a:rPr lang="en-US" sz="2700" dirty="0" smtClean="0"/>
              <a:t>re: Open REST Security Standards</a:t>
            </a:r>
            <a:endParaRPr lang="en-US" sz="2700" dirty="0"/>
          </a:p>
        </p:txBody>
      </p:sp>
      <p:sp>
        <p:nvSpPr>
          <p:cNvPr id="5" name="Rounded Rectangle 4"/>
          <p:cNvSpPr/>
          <p:nvPr/>
        </p:nvSpPr>
        <p:spPr>
          <a:xfrm>
            <a:off x="1500169" y="1519801"/>
            <a:ext cx="2063507" cy="130799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Leverage</a:t>
            </a:r>
            <a:endParaRPr lang="en-US" dirty="0" smtClean="0">
              <a:solidFill>
                <a:schemeClr val="tx1"/>
              </a:solidFill>
            </a:endParaRPr>
          </a:p>
          <a:p>
            <a:pPr algn="ctr"/>
            <a:endParaRPr lang="en-US" sz="1100" dirty="0" smtClean="0">
              <a:solidFill>
                <a:schemeClr val="tx1"/>
              </a:solidFill>
            </a:endParaRPr>
          </a:p>
        </p:txBody>
      </p:sp>
      <p:sp>
        <p:nvSpPr>
          <p:cNvPr id="6" name="Rounded Rectangle 5"/>
          <p:cNvSpPr/>
          <p:nvPr/>
        </p:nvSpPr>
        <p:spPr>
          <a:xfrm>
            <a:off x="3801917" y="1519801"/>
            <a:ext cx="1807794" cy="130799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Draft Profiles</a:t>
            </a:r>
            <a:endParaRPr lang="en-US" dirty="0" smtClean="0">
              <a:solidFill>
                <a:schemeClr val="tx1"/>
              </a:solidFill>
            </a:endParaRPr>
          </a:p>
          <a:p>
            <a:pPr algn="ctr"/>
            <a:endParaRPr lang="en-US" sz="1100" dirty="0" smtClean="0">
              <a:solidFill>
                <a:schemeClr val="tx1"/>
              </a:solidFill>
            </a:endParaRPr>
          </a:p>
        </p:txBody>
      </p:sp>
      <p:sp>
        <p:nvSpPr>
          <p:cNvPr id="13" name="Rounded Rectangle 12"/>
          <p:cNvSpPr/>
          <p:nvPr/>
        </p:nvSpPr>
        <p:spPr>
          <a:xfrm>
            <a:off x="4094713" y="3212205"/>
            <a:ext cx="1217368" cy="1420976"/>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Vet</a:t>
            </a:r>
          </a:p>
        </p:txBody>
      </p:sp>
      <p:sp>
        <p:nvSpPr>
          <p:cNvPr id="15" name="Rounded Rectangle 14"/>
          <p:cNvSpPr/>
          <p:nvPr/>
        </p:nvSpPr>
        <p:spPr>
          <a:xfrm>
            <a:off x="4943789" y="5091393"/>
            <a:ext cx="3727981" cy="1279952"/>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Adopt and Use</a:t>
            </a:r>
            <a:endParaRPr lang="en-US" dirty="0" smtClean="0">
              <a:solidFill>
                <a:schemeClr val="tx1"/>
              </a:solidFill>
            </a:endParaRPr>
          </a:p>
        </p:txBody>
      </p:sp>
      <p:cxnSp>
        <p:nvCxnSpPr>
          <p:cNvPr id="20" name="Straight Arrow Connector 19"/>
          <p:cNvCxnSpPr>
            <a:stCxn id="5" idx="3"/>
            <a:endCxn id="6" idx="1"/>
          </p:cNvCxnSpPr>
          <p:nvPr/>
        </p:nvCxnSpPr>
        <p:spPr>
          <a:xfrm>
            <a:off x="3563676" y="2173800"/>
            <a:ext cx="23824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2"/>
            <a:endCxn id="13" idx="0"/>
          </p:cNvCxnSpPr>
          <p:nvPr/>
        </p:nvCxnSpPr>
        <p:spPr>
          <a:xfrm flipH="1">
            <a:off x="4703397" y="2827799"/>
            <a:ext cx="2417" cy="384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3" idx="3"/>
            <a:endCxn id="27" idx="1"/>
          </p:cNvCxnSpPr>
          <p:nvPr/>
        </p:nvCxnSpPr>
        <p:spPr>
          <a:xfrm>
            <a:off x="5312081" y="3922693"/>
            <a:ext cx="31656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39243" y="4661777"/>
            <a:ext cx="0" cy="4274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5" idx="1"/>
            <a:endCxn id="5" idx="2"/>
          </p:cNvCxnSpPr>
          <p:nvPr/>
        </p:nvCxnSpPr>
        <p:spPr>
          <a:xfrm rot="10800000">
            <a:off x="2531923" y="2827799"/>
            <a:ext cx="2411866" cy="2903570"/>
          </a:xfrm>
          <a:prstGeom prst="bentConnector2">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63022" y="1927458"/>
            <a:ext cx="902811" cy="369332"/>
          </a:xfrm>
          <a:prstGeom prst="rect">
            <a:avLst/>
          </a:prstGeom>
          <a:noFill/>
        </p:spPr>
        <p:txBody>
          <a:bodyPr wrap="none" rtlCol="0">
            <a:spAutoFit/>
          </a:bodyPr>
          <a:lstStyle/>
          <a:p>
            <a:r>
              <a:rPr lang="en-US" b="1" dirty="0" smtClean="0">
                <a:ea typeface="Verdana" pitchFamily="34" charset="0"/>
                <a:cs typeface="Verdana" pitchFamily="34" charset="0"/>
              </a:rPr>
              <a:t>Create</a:t>
            </a:r>
            <a:endParaRPr lang="en-US" b="1" dirty="0">
              <a:ea typeface="Verdana" pitchFamily="34" charset="0"/>
              <a:cs typeface="Verdana" pitchFamily="34" charset="0"/>
            </a:endParaRPr>
          </a:p>
        </p:txBody>
      </p:sp>
      <p:sp>
        <p:nvSpPr>
          <p:cNvPr id="34" name="TextBox 33"/>
          <p:cNvSpPr txBox="1"/>
          <p:nvPr/>
        </p:nvSpPr>
        <p:spPr>
          <a:xfrm>
            <a:off x="563022" y="3653958"/>
            <a:ext cx="1056764" cy="369332"/>
          </a:xfrm>
          <a:prstGeom prst="rect">
            <a:avLst/>
          </a:prstGeom>
          <a:noFill/>
        </p:spPr>
        <p:txBody>
          <a:bodyPr wrap="none" rtlCol="0">
            <a:spAutoFit/>
          </a:bodyPr>
          <a:lstStyle/>
          <a:p>
            <a:r>
              <a:rPr lang="en-US" b="1" dirty="0" smtClean="0">
                <a:ea typeface="Verdana" pitchFamily="34" charset="0"/>
                <a:cs typeface="Verdana" pitchFamily="34" charset="0"/>
              </a:rPr>
              <a:t>Validate</a:t>
            </a:r>
            <a:endParaRPr lang="en-US" b="1" dirty="0">
              <a:ea typeface="Verdana" pitchFamily="34" charset="0"/>
              <a:cs typeface="Verdana" pitchFamily="34" charset="0"/>
            </a:endParaRPr>
          </a:p>
        </p:txBody>
      </p:sp>
      <p:sp>
        <p:nvSpPr>
          <p:cNvPr id="35" name="TextBox 34"/>
          <p:cNvSpPr txBox="1"/>
          <p:nvPr/>
        </p:nvSpPr>
        <p:spPr>
          <a:xfrm>
            <a:off x="563022" y="5342608"/>
            <a:ext cx="607859" cy="369332"/>
          </a:xfrm>
          <a:prstGeom prst="rect">
            <a:avLst/>
          </a:prstGeom>
          <a:noFill/>
        </p:spPr>
        <p:txBody>
          <a:bodyPr wrap="none" rtlCol="0">
            <a:spAutoFit/>
          </a:bodyPr>
          <a:lstStyle/>
          <a:p>
            <a:pPr>
              <a:spcAft>
                <a:spcPts val="600"/>
              </a:spcAft>
            </a:pPr>
            <a:r>
              <a:rPr lang="en-US" b="1" dirty="0" smtClean="0">
                <a:ea typeface="Verdana" pitchFamily="34" charset="0"/>
                <a:cs typeface="Verdana" pitchFamily="34" charset="0"/>
              </a:rPr>
              <a:t>Use</a:t>
            </a:r>
            <a:endParaRPr lang="en-US" b="1" dirty="0">
              <a:ea typeface="Verdana" pitchFamily="34" charset="0"/>
              <a:cs typeface="Verdana" pitchFamily="34" charset="0"/>
            </a:endParaRPr>
          </a:p>
        </p:txBody>
      </p:sp>
      <p:sp>
        <p:nvSpPr>
          <p:cNvPr id="36" name="TextBox 35"/>
          <p:cNvSpPr txBox="1"/>
          <p:nvPr/>
        </p:nvSpPr>
        <p:spPr>
          <a:xfrm>
            <a:off x="2591072" y="5241747"/>
            <a:ext cx="2428551" cy="492443"/>
          </a:xfrm>
          <a:prstGeom prst="rect">
            <a:avLst/>
          </a:prstGeom>
          <a:noFill/>
        </p:spPr>
        <p:txBody>
          <a:bodyPr wrap="square" rtlCol="0">
            <a:spAutoFit/>
          </a:bodyPr>
          <a:lstStyle/>
          <a:p>
            <a:pPr>
              <a:spcAft>
                <a:spcPts val="600"/>
              </a:spcAft>
            </a:pPr>
            <a:r>
              <a:rPr lang="en-US" sz="1200" b="1" i="1" dirty="0" smtClean="0">
                <a:solidFill>
                  <a:schemeClr val="bg1"/>
                </a:solidFill>
                <a:effectLst>
                  <a:outerShdw blurRad="38100" dist="38100" dir="2700000" algn="tl">
                    <a:srgbClr val="000000">
                      <a:alpha val="43137"/>
                    </a:srgbClr>
                  </a:outerShdw>
                </a:effectLst>
                <a:ea typeface="Verdana" pitchFamily="34" charset="0"/>
                <a:cs typeface="Verdana" pitchFamily="34" charset="0"/>
              </a:rPr>
              <a:t>Influence next </a:t>
            </a:r>
            <a:r>
              <a:rPr lang="en-US" sz="1400" b="1" i="1" dirty="0" smtClean="0">
                <a:solidFill>
                  <a:schemeClr val="bg1"/>
                </a:solidFill>
                <a:effectLst>
                  <a:outerShdw blurRad="38100" dist="38100" dir="2700000" algn="tl">
                    <a:srgbClr val="000000">
                      <a:alpha val="43137"/>
                    </a:srgbClr>
                  </a:outerShdw>
                </a:effectLst>
                <a:ea typeface="Verdana" pitchFamily="34" charset="0"/>
                <a:cs typeface="Verdana" pitchFamily="34" charset="0"/>
              </a:rPr>
              <a:t>generation</a:t>
            </a:r>
            <a:r>
              <a:rPr lang="en-US" sz="1200" b="1" i="1" dirty="0" smtClean="0">
                <a:solidFill>
                  <a:schemeClr val="bg1"/>
                </a:solidFill>
                <a:effectLst>
                  <a:outerShdw blurRad="38100" dist="38100" dir="2700000" algn="tl">
                    <a:srgbClr val="000000">
                      <a:alpha val="43137"/>
                    </a:srgbClr>
                  </a:outerShdw>
                </a:effectLst>
                <a:ea typeface="Verdana" pitchFamily="34" charset="0"/>
                <a:cs typeface="Verdana" pitchFamily="34" charset="0"/>
              </a:rPr>
              <a:t> of standards and profiles</a:t>
            </a:r>
            <a:endParaRPr lang="en-US" sz="1200" b="1" i="1" dirty="0">
              <a:solidFill>
                <a:schemeClr val="bg1"/>
              </a:solidFill>
              <a:effectLst>
                <a:outerShdw blurRad="38100" dist="38100" dir="2700000" algn="tl">
                  <a:srgbClr val="000000">
                    <a:alpha val="43137"/>
                  </a:srgbClr>
                </a:outerShdw>
              </a:effectLst>
              <a:ea typeface="Verdana" pitchFamily="34" charset="0"/>
              <a:cs typeface="Verdana" pitchFamily="34" charset="0"/>
            </a:endParaRPr>
          </a:p>
        </p:txBody>
      </p:sp>
      <p:pic>
        <p:nvPicPr>
          <p:cNvPr id="21" name="Picture 2" descr="RHEx Logo_F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176" y="2081097"/>
            <a:ext cx="1167343" cy="36822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0914" y="1956264"/>
            <a:ext cx="600776" cy="5967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24" descr="OAuth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8902" y="1936167"/>
            <a:ext cx="754129" cy="7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Rounded Rectangle 26"/>
          <p:cNvSpPr/>
          <p:nvPr/>
        </p:nvSpPr>
        <p:spPr>
          <a:xfrm>
            <a:off x="5628645" y="3212205"/>
            <a:ext cx="1217368" cy="1420976"/>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Validate</a:t>
            </a:r>
          </a:p>
        </p:txBody>
      </p:sp>
      <p:sp>
        <p:nvSpPr>
          <p:cNvPr id="32" name="Rounded Rectangle 31"/>
          <p:cNvSpPr/>
          <p:nvPr/>
        </p:nvSpPr>
        <p:spPr>
          <a:xfrm>
            <a:off x="4215424" y="3991160"/>
            <a:ext cx="988275" cy="405203"/>
          </a:xfrm>
          <a:prstGeom prst="roundRect">
            <a:avLst/>
          </a:prstGeom>
          <a:solidFill>
            <a:srgbClr val="E9A03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Share</a:t>
            </a:r>
            <a:endParaRPr lang="en-US" dirty="0" smtClean="0">
              <a:solidFill>
                <a:schemeClr val="tx1"/>
              </a:solidFill>
            </a:endParaRPr>
          </a:p>
        </p:txBody>
      </p:sp>
      <p:sp>
        <p:nvSpPr>
          <p:cNvPr id="37" name="Rounded Rectangle 36"/>
          <p:cNvSpPr/>
          <p:nvPr/>
        </p:nvSpPr>
        <p:spPr>
          <a:xfrm>
            <a:off x="5747624" y="4016727"/>
            <a:ext cx="988275" cy="405203"/>
          </a:xfrm>
          <a:prstGeom prst="roundRect">
            <a:avLst/>
          </a:prstGeom>
          <a:solidFill>
            <a:srgbClr val="E9A03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Pilot</a:t>
            </a:r>
            <a:endParaRPr lang="en-US" dirty="0" smtClean="0">
              <a:solidFill>
                <a:schemeClr val="tx1"/>
              </a:solidFill>
            </a:endParaRPr>
          </a:p>
        </p:txBody>
      </p:sp>
      <p:cxnSp>
        <p:nvCxnSpPr>
          <p:cNvPr id="38" name="Straight Arrow Connector 37"/>
          <p:cNvCxnSpPr>
            <a:stCxn id="27" idx="3"/>
            <a:endCxn id="14" idx="1"/>
          </p:cNvCxnSpPr>
          <p:nvPr/>
        </p:nvCxnSpPr>
        <p:spPr>
          <a:xfrm>
            <a:off x="6846013" y="3922693"/>
            <a:ext cx="25164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5078773" y="5498110"/>
            <a:ext cx="3520219" cy="781958"/>
          </a:xfrm>
          <a:prstGeom prst="roundRect">
            <a:avLst/>
          </a:prstGeom>
          <a:solidFill>
            <a:srgbClr val="E9A03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100" dirty="0">
              <a:solidFill>
                <a:schemeClr val="tx1"/>
              </a:solidFill>
            </a:endParaRPr>
          </a:p>
        </p:txBody>
      </p:sp>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22986" t="15529" r="21799" b="15905"/>
          <a:stretch/>
        </p:blipFill>
        <p:spPr>
          <a:xfrm>
            <a:off x="4702616" y="1898469"/>
            <a:ext cx="888274" cy="827314"/>
          </a:xfrm>
          <a:prstGeom prst="rect">
            <a:avLst/>
          </a:prstGeom>
        </p:spPr>
      </p:pic>
      <p:sp>
        <p:nvSpPr>
          <p:cNvPr id="14" name="Rounded Rectangle 13"/>
          <p:cNvSpPr/>
          <p:nvPr/>
        </p:nvSpPr>
        <p:spPr>
          <a:xfrm>
            <a:off x="7097661" y="3171527"/>
            <a:ext cx="1210768" cy="150233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Engage </a:t>
            </a:r>
          </a:p>
          <a:p>
            <a:pPr algn="ctr"/>
            <a:r>
              <a:rPr lang="en-US" sz="1400" dirty="0" smtClean="0">
                <a:solidFill>
                  <a:schemeClr val="tx1"/>
                </a:solidFill>
              </a:rPr>
              <a:t>Community</a:t>
            </a:r>
            <a:endParaRPr lang="en-US" sz="1600" dirty="0" smtClean="0">
              <a:solidFill>
                <a:schemeClr val="tx1"/>
              </a:solidFill>
            </a:endParaRPr>
          </a:p>
        </p:txBody>
      </p:sp>
      <p:sp>
        <p:nvSpPr>
          <p:cNvPr id="31" name="Rounded Rectangle 30"/>
          <p:cNvSpPr/>
          <p:nvPr/>
        </p:nvSpPr>
        <p:spPr>
          <a:xfrm>
            <a:off x="7217162" y="4022295"/>
            <a:ext cx="988275" cy="405203"/>
          </a:xfrm>
          <a:prstGeom prst="roundRect">
            <a:avLst/>
          </a:prstGeom>
          <a:solidFill>
            <a:srgbClr val="E9A03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schemeClr val="tx1"/>
                </a:solidFill>
              </a:rPr>
              <a:t>Publish</a:t>
            </a:r>
            <a:endParaRPr lang="en-US" dirty="0" smtClean="0">
              <a:solidFill>
                <a:schemeClr val="tx1"/>
              </a:solidFill>
            </a:endParaRPr>
          </a:p>
        </p:txBody>
      </p:sp>
      <p:pic>
        <p:nvPicPr>
          <p:cNvPr id="3" name="Picture 2"/>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4523" t="14807" r="18302" b="13795"/>
          <a:stretch/>
        </p:blipFill>
        <p:spPr>
          <a:xfrm>
            <a:off x="5176848" y="5596932"/>
            <a:ext cx="324826" cy="573998"/>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302" y="5561347"/>
            <a:ext cx="655484" cy="655484"/>
          </a:xfrm>
          <a:prstGeom prst="rect">
            <a:avLst/>
          </a:prstGeom>
          <a:effectLst>
            <a:outerShdw blurRad="50800" dist="38100" dir="5400000" algn="t" rotWithShape="0">
              <a:prstClr val="black">
                <a:alpha val="40000"/>
              </a:prst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617" y="5524626"/>
            <a:ext cx="728976" cy="728976"/>
          </a:xfrm>
          <a:prstGeom prst="rect">
            <a:avLst/>
          </a:prstGeom>
          <a:effectLst>
            <a:outerShdw blurRad="50800" dist="38100" dir="5400000" algn="t" rotWithShape="0">
              <a:prstClr val="black">
                <a:alpha val="40000"/>
              </a:prstClr>
            </a:outerShdw>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2101" y="5374120"/>
            <a:ext cx="999525" cy="999525"/>
          </a:xfrm>
          <a:prstGeom prst="rect">
            <a:avLst/>
          </a:prstGeom>
          <a:effectLst>
            <a:outerShdw blurRad="50800" dist="38100" dir="5400000" algn="t" rotWithShape="0">
              <a:prstClr val="black">
                <a:alpha val="40000"/>
              </a:prstClr>
            </a:outerShdw>
          </a:effectLst>
        </p:spPr>
      </p:pic>
      <p:pic>
        <p:nvPicPr>
          <p:cNvPr id="11" name="Picture 10"/>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7042313" y="5571272"/>
            <a:ext cx="640813" cy="640813"/>
          </a:xfrm>
          <a:prstGeom prst="rect">
            <a:avLst/>
          </a:prstGeom>
          <a:effectLst>
            <a:outerShdw blurRad="50800" dist="38100" dir="5400000" algn="t" rotWithShape="0">
              <a:prstClr val="black">
                <a:alpha val="40000"/>
              </a:prstClr>
            </a:outerShdw>
          </a:effectLst>
        </p:spPr>
      </p:pic>
      <p:sp>
        <p:nvSpPr>
          <p:cNvPr id="7" name="Down Arrow 6"/>
          <p:cNvSpPr/>
          <p:nvPr/>
        </p:nvSpPr>
        <p:spPr>
          <a:xfrm rot="1748876">
            <a:off x="6440717" y="1058993"/>
            <a:ext cx="874410" cy="2285700"/>
          </a:xfrm>
          <a:prstGeom prst="downArrow">
            <a:avLst/>
          </a:prstGeom>
          <a:gradFill flip="none" rotWithShape="1">
            <a:gsLst>
              <a:gs pos="0">
                <a:srgbClr val="FFE23C">
                  <a:shade val="30000"/>
                  <a:satMod val="115000"/>
                </a:srgbClr>
              </a:gs>
              <a:gs pos="50000">
                <a:srgbClr val="FFE23C">
                  <a:shade val="67500"/>
                  <a:satMod val="115000"/>
                </a:srgbClr>
              </a:gs>
              <a:gs pos="100000">
                <a:srgbClr val="FFE23C">
                  <a:shade val="100000"/>
                  <a:satMod val="115000"/>
                </a:srgb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smtClean="0">
                <a:solidFill>
                  <a:schemeClr val="tx1"/>
                </a:solidFill>
              </a:rPr>
              <a:t>We are here</a:t>
            </a:r>
          </a:p>
        </p:txBody>
      </p:sp>
      <p:sp>
        <p:nvSpPr>
          <p:cNvPr id="43" name="Down Arrow 42"/>
          <p:cNvSpPr/>
          <p:nvPr/>
        </p:nvSpPr>
        <p:spPr>
          <a:xfrm rot="1748876">
            <a:off x="7721837" y="1025651"/>
            <a:ext cx="874410" cy="2285700"/>
          </a:xfrm>
          <a:prstGeom prst="downArrow">
            <a:avLst/>
          </a:prstGeom>
          <a:gradFill flip="none" rotWithShape="1">
            <a:gsLst>
              <a:gs pos="0">
                <a:srgbClr val="FFE23C">
                  <a:shade val="30000"/>
                  <a:satMod val="115000"/>
                </a:srgbClr>
              </a:gs>
              <a:gs pos="50000">
                <a:srgbClr val="FFE23C">
                  <a:shade val="67500"/>
                  <a:satMod val="115000"/>
                </a:srgbClr>
              </a:gs>
              <a:gs pos="100000">
                <a:srgbClr val="FFE23C">
                  <a:shade val="100000"/>
                  <a:satMod val="115000"/>
                </a:srgb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smtClean="0">
                <a:solidFill>
                  <a:schemeClr val="tx1"/>
                </a:solidFill>
              </a:rPr>
              <a:t>We are here</a:t>
            </a:r>
          </a:p>
        </p:txBody>
      </p:sp>
    </p:spTree>
    <p:extLst>
      <p:ext uri="{BB962C8B-B14F-4D97-AF65-F5344CB8AC3E}">
        <p14:creationId xmlns:p14="http://schemas.microsoft.com/office/powerpoint/2010/main" val="4097048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Goals</a:t>
            </a:r>
            <a:endParaRPr lang="en-US" dirty="0"/>
          </a:p>
        </p:txBody>
      </p:sp>
      <p:sp>
        <p:nvSpPr>
          <p:cNvPr id="3" name="Content Placeholder 2"/>
          <p:cNvSpPr>
            <a:spLocks noGrp="1"/>
          </p:cNvSpPr>
          <p:nvPr>
            <p:ph idx="1"/>
          </p:nvPr>
        </p:nvSpPr>
        <p:spPr/>
        <p:txBody>
          <a:bodyPr>
            <a:normAutofit lnSpcReduction="10000"/>
          </a:bodyPr>
          <a:lstStyle/>
          <a:p>
            <a:r>
              <a:rPr lang="en-US" dirty="0" smtClean="0"/>
              <a:t>Open source implementation</a:t>
            </a:r>
          </a:p>
          <a:p>
            <a:r>
              <a:rPr lang="en-US" dirty="0" smtClean="0"/>
              <a:t>Maximize reuse of existing open source components</a:t>
            </a:r>
          </a:p>
          <a:p>
            <a:r>
              <a:rPr lang="en-US" dirty="0" smtClean="0"/>
              <a:t>Validate open security standards profiles usefulness, completeness, and ease of implementation</a:t>
            </a:r>
          </a:p>
          <a:p>
            <a:r>
              <a:rPr lang="en-US" dirty="0"/>
              <a:t>Assess the capabilities </a:t>
            </a:r>
            <a:r>
              <a:rPr lang="en-US" dirty="0" smtClean="0"/>
              <a:t>of existing server software and client libraries to implement the profiles</a:t>
            </a:r>
          </a:p>
          <a:p>
            <a:pPr lvl="1"/>
            <a:r>
              <a:rPr lang="en-US" dirty="0" smtClean="0"/>
              <a:t>See what functionality already exists</a:t>
            </a:r>
          </a:p>
          <a:p>
            <a:pPr lvl="1"/>
            <a:r>
              <a:rPr lang="en-US" dirty="0" smtClean="0"/>
              <a:t>Identify gaps</a:t>
            </a:r>
          </a:p>
          <a:p>
            <a:r>
              <a:rPr lang="en-US" dirty="0" smtClean="0"/>
              <a:t>Exercise VA REST Security Patterns</a:t>
            </a:r>
          </a:p>
          <a:p>
            <a:pPr lvl="1"/>
            <a:r>
              <a:rPr lang="en-US" dirty="0"/>
              <a:t>Demonstrate delegated client authorization and identity federation (on both the identity provider and relying party sides</a:t>
            </a:r>
            <a:r>
              <a:rPr lang="en-US" dirty="0" smtClean="0"/>
              <a:t>)</a:t>
            </a:r>
            <a:endParaRPr lang="en-US" dirty="0"/>
          </a:p>
          <a:p>
            <a:r>
              <a:rPr lang="en-US" dirty="0" smtClean="0"/>
              <a:t>Demonstrate VA value</a:t>
            </a:r>
          </a:p>
          <a:p>
            <a:pPr lvl="1"/>
            <a:r>
              <a:rPr lang="en-US" dirty="0" smtClean="0"/>
              <a:t>Demonstrate </a:t>
            </a:r>
            <a:r>
              <a:rPr lang="en-US" dirty="0"/>
              <a:t>how the REST security patterns can support VA’s mission of providing care to </a:t>
            </a:r>
            <a:r>
              <a:rPr lang="en-US" dirty="0" smtClean="0"/>
              <a:t>veterans</a:t>
            </a:r>
          </a:p>
          <a:p>
            <a:endParaRPr lang="en-US" dirty="0" smtClean="0"/>
          </a:p>
          <a:p>
            <a:endParaRPr lang="en-US" dirty="0"/>
          </a:p>
        </p:txBody>
      </p:sp>
    </p:spTree>
    <p:extLst>
      <p:ext uri="{BB962C8B-B14F-4D97-AF65-F5344CB8AC3E}">
        <p14:creationId xmlns:p14="http://schemas.microsoft.com/office/powerpoint/2010/main" val="766134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Identity </a:t>
            </a:r>
            <a:r>
              <a:rPr lang="en-US" dirty="0" smtClean="0"/>
              <a:t>Federation: VA as </a:t>
            </a:r>
            <a:r>
              <a:rPr lang="en-US" dirty="0"/>
              <a:t>Relying Party (RP)</a:t>
            </a:r>
          </a:p>
          <a:p>
            <a:pPr lvl="1"/>
            <a:r>
              <a:rPr lang="en-US" dirty="0" smtClean="0"/>
              <a:t>Show how to accept external identities over </a:t>
            </a:r>
            <a:r>
              <a:rPr lang="en-US" dirty="0" err="1" smtClean="0"/>
              <a:t>OpenID</a:t>
            </a:r>
            <a:r>
              <a:rPr lang="en-US" dirty="0" smtClean="0"/>
              <a:t> Connect 1.0</a:t>
            </a:r>
          </a:p>
          <a:p>
            <a:pPr lvl="1"/>
            <a:r>
              <a:rPr lang="en-US" dirty="0" smtClean="0"/>
              <a:t>Enables cross-domain access without requiring participants to maintain passwords with each site</a:t>
            </a:r>
          </a:p>
          <a:p>
            <a:r>
              <a:rPr lang="en-US" dirty="0"/>
              <a:t>Identity </a:t>
            </a:r>
            <a:r>
              <a:rPr lang="en-US" dirty="0" smtClean="0"/>
              <a:t>Federation: </a:t>
            </a:r>
            <a:r>
              <a:rPr lang="en-US" dirty="0"/>
              <a:t>VA </a:t>
            </a:r>
            <a:r>
              <a:rPr lang="en-US" dirty="0" smtClean="0"/>
              <a:t>as Identity Provider (</a:t>
            </a:r>
            <a:r>
              <a:rPr lang="en-US" dirty="0" err="1" smtClean="0"/>
              <a:t>IdP</a:t>
            </a:r>
            <a:r>
              <a:rPr lang="en-US" dirty="0"/>
              <a:t>)</a:t>
            </a:r>
            <a:endParaRPr lang="en-US" dirty="0" smtClean="0"/>
          </a:p>
          <a:p>
            <a:pPr lvl="1"/>
            <a:r>
              <a:rPr lang="en-US" dirty="0" smtClean="0"/>
              <a:t>Show how VA can securely assert its users’ identity information to external partner applications using </a:t>
            </a:r>
            <a:r>
              <a:rPr lang="en-US" dirty="0" err="1" smtClean="0"/>
              <a:t>OpenID</a:t>
            </a:r>
            <a:r>
              <a:rPr lang="en-US" dirty="0" smtClean="0"/>
              <a:t> Connect 1.0</a:t>
            </a:r>
          </a:p>
          <a:p>
            <a:pPr marL="231775" lvl="1" indent="-231775">
              <a:buSzPct val="120000"/>
              <a:buFont typeface="Wingdings" pitchFamily="2" charset="2"/>
              <a:buChar char="§"/>
            </a:pPr>
            <a:r>
              <a:rPr lang="en-US" b="1" dirty="0"/>
              <a:t>Client </a:t>
            </a:r>
            <a:r>
              <a:rPr lang="en-US" b="1" dirty="0" smtClean="0"/>
              <a:t>Delegated Authorization </a:t>
            </a:r>
            <a:r>
              <a:rPr lang="en-US" dirty="0" smtClean="0"/>
              <a:t>(Cross-domain rights delegation)</a:t>
            </a:r>
          </a:p>
          <a:p>
            <a:pPr lvl="1"/>
            <a:r>
              <a:rPr lang="en-US" dirty="0" smtClean="0"/>
              <a:t>Show how a patient can get access to their record in an app using </a:t>
            </a:r>
            <a:r>
              <a:rPr lang="en-US" dirty="0" err="1" smtClean="0"/>
              <a:t>OAuth</a:t>
            </a:r>
            <a:r>
              <a:rPr lang="en-US" dirty="0" smtClean="0"/>
              <a:t> 2.0</a:t>
            </a:r>
          </a:p>
          <a:p>
            <a:pPr lvl="1"/>
            <a:r>
              <a:rPr lang="en-US" dirty="0" smtClean="0"/>
              <a:t>Show how clients can access resources securely across domains</a:t>
            </a:r>
          </a:p>
          <a:p>
            <a:pPr lvl="1"/>
            <a:r>
              <a:rPr lang="en-US" dirty="0" smtClean="0"/>
              <a:t>Show how a doctor can pull a patient’s information from a remote provider</a:t>
            </a:r>
          </a:p>
          <a:p>
            <a:pPr lvl="1"/>
            <a:r>
              <a:rPr lang="en-US" dirty="0" smtClean="0"/>
              <a:t>Show how </a:t>
            </a:r>
            <a:r>
              <a:rPr lang="en-US" dirty="0" err="1" smtClean="0"/>
              <a:t>OAuth</a:t>
            </a:r>
            <a:r>
              <a:rPr lang="en-US" dirty="0" smtClean="0"/>
              <a:t> scopes can be used to limit access to particular FHIR resources</a:t>
            </a:r>
          </a:p>
        </p:txBody>
      </p:sp>
      <p:sp>
        <p:nvSpPr>
          <p:cNvPr id="3" name="Title 2"/>
          <p:cNvSpPr>
            <a:spLocks noGrp="1"/>
          </p:cNvSpPr>
          <p:nvPr>
            <p:ph type="title"/>
          </p:nvPr>
        </p:nvSpPr>
        <p:spPr/>
        <p:txBody>
          <a:bodyPr>
            <a:normAutofit fontScale="90000"/>
          </a:bodyPr>
          <a:lstStyle/>
          <a:p>
            <a:r>
              <a:rPr lang="en-US" dirty="0" err="1" smtClean="0"/>
              <a:t>RESTful</a:t>
            </a:r>
            <a:r>
              <a:rPr lang="en-US" dirty="0" smtClean="0"/>
              <a:t> Security Patterns / </a:t>
            </a:r>
            <a:r>
              <a:rPr lang="en-US" b="0" dirty="0" smtClean="0"/>
              <a:t>Pilot Use Cases</a:t>
            </a:r>
            <a:endParaRPr lang="en-US" b="0" dirty="0"/>
          </a:p>
        </p:txBody>
      </p:sp>
    </p:spTree>
    <p:extLst>
      <p:ext uri="{BB962C8B-B14F-4D97-AF65-F5344CB8AC3E}">
        <p14:creationId xmlns:p14="http://schemas.microsoft.com/office/powerpoint/2010/main" val="2760416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Pilot Scenario Mapped to </a:t>
            </a:r>
            <a:r>
              <a:rPr lang="en-US" dirty="0" err="1" smtClean="0"/>
              <a:t>RESTful</a:t>
            </a:r>
            <a:r>
              <a:rPr lang="en-US" dirty="0" smtClean="0"/>
              <a:t> Security Patterns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63295727"/>
              </p:ext>
            </p:extLst>
          </p:nvPr>
        </p:nvGraphicFramePr>
        <p:xfrm>
          <a:off x="609600" y="1347106"/>
          <a:ext cx="8156122" cy="4808765"/>
        </p:xfrm>
        <a:graphic>
          <a:graphicData uri="http://schemas.openxmlformats.org/drawingml/2006/table">
            <a:tbl>
              <a:tblPr firstRow="1" bandRow="1">
                <a:tableStyleId>{00A15C55-8517-42AA-B614-E9B94910E393}</a:tableStyleId>
              </a:tblPr>
              <a:tblGrid>
                <a:gridCol w="4078061"/>
                <a:gridCol w="4078061"/>
              </a:tblGrid>
              <a:tr h="460267">
                <a:tc>
                  <a:txBody>
                    <a:bodyPr/>
                    <a:lstStyle/>
                    <a:p>
                      <a:r>
                        <a:rPr lang="en-US" sz="1600" dirty="0" smtClean="0">
                          <a:solidFill>
                            <a:schemeClr val="tx1"/>
                          </a:solidFill>
                        </a:rPr>
                        <a:t>Scenario</a:t>
                      </a:r>
                      <a:endParaRPr lang="en-US" sz="1600" dirty="0">
                        <a:solidFill>
                          <a:schemeClr val="tx1"/>
                        </a:solidFill>
                      </a:endParaRPr>
                    </a:p>
                  </a:txBody>
                  <a:tcPr/>
                </a:tc>
                <a:tc>
                  <a:txBody>
                    <a:bodyPr/>
                    <a:lstStyle/>
                    <a:p>
                      <a:r>
                        <a:rPr lang="en-US" sz="1600" dirty="0" smtClean="0">
                          <a:solidFill>
                            <a:schemeClr val="tx1"/>
                          </a:solidFill>
                        </a:rPr>
                        <a:t>Pattern(s)</a:t>
                      </a:r>
                      <a:r>
                        <a:rPr lang="en-US" sz="1600" baseline="0" dirty="0" smtClean="0">
                          <a:solidFill>
                            <a:schemeClr val="tx1"/>
                          </a:solidFill>
                        </a:rPr>
                        <a:t> illustrated</a:t>
                      </a:r>
                      <a:endParaRPr lang="en-US" sz="1600" dirty="0">
                        <a:solidFill>
                          <a:schemeClr val="tx1"/>
                        </a:solidFill>
                      </a:endParaRPr>
                    </a:p>
                  </a:txBody>
                  <a:tcPr/>
                </a:tc>
              </a:tr>
              <a:tr h="1073955">
                <a:tc>
                  <a:txBody>
                    <a:bodyPr/>
                    <a:lstStyle/>
                    <a:p>
                      <a:r>
                        <a:rPr lang="en-US" sz="1600" dirty="0" smtClean="0"/>
                        <a:t>Steve, a veteran, is able to link his medical record at VA to an</a:t>
                      </a:r>
                      <a:r>
                        <a:rPr lang="en-US" sz="1600" baseline="0" dirty="0" smtClean="0"/>
                        <a:t> </a:t>
                      </a:r>
                      <a:r>
                        <a:rPr lang="en-US" sz="1600" dirty="0" smtClean="0"/>
                        <a:t>account with</a:t>
                      </a:r>
                      <a:r>
                        <a:rPr lang="en-US" sz="1600" baseline="0" dirty="0" smtClean="0"/>
                        <a:t> his external </a:t>
                      </a:r>
                      <a:r>
                        <a:rPr lang="en-US" sz="1600" baseline="0" dirty="0" err="1" smtClean="0"/>
                        <a:t>IdP</a:t>
                      </a:r>
                      <a:r>
                        <a:rPr lang="en-US" sz="1600" dirty="0" smtClean="0"/>
                        <a:t>, and can use it to access a VA web portal</a:t>
                      </a:r>
                      <a:endParaRPr lang="en-US" sz="1600" dirty="0"/>
                    </a:p>
                  </a:txBody>
                  <a:tcPr/>
                </a:tc>
                <a:tc>
                  <a:txBody>
                    <a:bodyPr/>
                    <a:lstStyle/>
                    <a:p>
                      <a:r>
                        <a:rPr lang="en-US" sz="1600" dirty="0" smtClean="0"/>
                        <a:t>Federated</a:t>
                      </a:r>
                      <a:r>
                        <a:rPr lang="en-US" sz="1600" baseline="0" dirty="0" smtClean="0"/>
                        <a:t> authentication </a:t>
                      </a:r>
                      <a:r>
                        <a:rPr lang="en-US" sz="1600" dirty="0" smtClean="0"/>
                        <a:t>(VA</a:t>
                      </a:r>
                      <a:r>
                        <a:rPr lang="en-US" sz="1600" baseline="0" dirty="0" smtClean="0"/>
                        <a:t> as RP)</a:t>
                      </a:r>
                      <a:endParaRPr lang="en-US" sz="1600" dirty="0"/>
                    </a:p>
                  </a:txBody>
                  <a:tcPr/>
                </a:tc>
              </a:tr>
              <a:tr h="1073955">
                <a:tc>
                  <a:txBody>
                    <a:bodyPr/>
                    <a:lstStyle/>
                    <a:p>
                      <a:r>
                        <a:rPr lang="en-US" sz="1600" dirty="0" smtClean="0"/>
                        <a:t>Steve delegates access to his VA health records to a health tracking web app</a:t>
                      </a:r>
                      <a:endParaRPr lang="en-US" sz="1600" dirty="0"/>
                    </a:p>
                  </a:txBody>
                  <a:tcPr/>
                </a:tc>
                <a:tc>
                  <a:txBody>
                    <a:bodyPr/>
                    <a:lstStyle/>
                    <a:p>
                      <a:r>
                        <a:rPr lang="en-US" sz="1600" dirty="0" smtClean="0"/>
                        <a:t>Delegated authorization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Federated authentication</a:t>
                      </a:r>
                      <a:r>
                        <a:rPr lang="en-US" sz="1600" baseline="0" dirty="0" smtClean="0"/>
                        <a:t> (VA as RP)</a:t>
                      </a:r>
                      <a:endParaRPr lang="en-US" sz="1600" dirty="0" smtClean="0"/>
                    </a:p>
                    <a:p>
                      <a:endParaRPr lang="en-US" sz="1600" dirty="0"/>
                    </a:p>
                  </a:txBody>
                  <a:tcPr/>
                </a:tc>
              </a:tr>
              <a:tr h="1126633">
                <a:tc>
                  <a:txBody>
                    <a:bodyPr/>
                    <a:lstStyle/>
                    <a:p>
                      <a:r>
                        <a:rPr lang="en-US" sz="1600" dirty="0" smtClean="0"/>
                        <a:t>While on vacation, Steve has an accident and visits an external (non-VA) ER, and is able to delegate access to his VA records to the ER system</a:t>
                      </a:r>
                      <a:endParaRPr lang="en-US" sz="1600" dirty="0"/>
                    </a:p>
                  </a:txBody>
                  <a:tcPr/>
                </a:tc>
                <a:tc>
                  <a:txBody>
                    <a:bodyPr/>
                    <a:lstStyle/>
                    <a:p>
                      <a:r>
                        <a:rPr lang="en-US" sz="1600" dirty="0" smtClean="0"/>
                        <a:t>Delegated</a:t>
                      </a:r>
                      <a:r>
                        <a:rPr lang="en-US" sz="1600" baseline="0" dirty="0" smtClean="0"/>
                        <a:t> authorization</a:t>
                      </a:r>
                    </a:p>
                    <a:p>
                      <a:r>
                        <a:rPr lang="en-US" sz="1600" baseline="0" dirty="0" smtClean="0"/>
                        <a:t>Federated authentication (VA as RP, </a:t>
                      </a:r>
                    </a:p>
                    <a:p>
                      <a:r>
                        <a:rPr lang="en-US" sz="1600" baseline="0" dirty="0" smtClean="0"/>
                        <a:t>ER as RP)</a:t>
                      </a:r>
                      <a:endParaRPr lang="en-US" sz="1600" dirty="0"/>
                    </a:p>
                  </a:txBody>
                  <a:tcPr/>
                </a:tc>
              </a:tr>
              <a:tr h="1073955">
                <a:tc>
                  <a:txBody>
                    <a:bodyPr/>
                    <a:lstStyle/>
                    <a:p>
                      <a:r>
                        <a:rPr lang="en-US" sz="1600" dirty="0" smtClean="0"/>
                        <a:t>Steve’s VA doctor is able to access Steve’s records at the ER and transfer the relevant information to his VA medical record</a:t>
                      </a:r>
                      <a:endParaRPr lang="en-US" sz="1600" dirty="0"/>
                    </a:p>
                  </a:txBody>
                  <a:tcPr/>
                </a:tc>
                <a:tc>
                  <a:txBody>
                    <a:bodyPr/>
                    <a:lstStyle/>
                    <a:p>
                      <a:r>
                        <a:rPr lang="en-US" sz="1600" dirty="0" smtClean="0"/>
                        <a:t>Delegated</a:t>
                      </a:r>
                      <a:r>
                        <a:rPr lang="en-US" sz="1600" baseline="0" dirty="0" smtClean="0"/>
                        <a:t> authorization</a:t>
                      </a:r>
                    </a:p>
                    <a:p>
                      <a:r>
                        <a:rPr lang="en-US" sz="1600" baseline="0" dirty="0" smtClean="0"/>
                        <a:t>Federated authentication (VA as </a:t>
                      </a:r>
                      <a:r>
                        <a:rPr lang="en-US" sz="1600" baseline="0" dirty="0" err="1" smtClean="0"/>
                        <a:t>IdP</a:t>
                      </a:r>
                      <a:r>
                        <a:rPr lang="en-US" sz="1600" baseline="0" dirty="0" smtClean="0"/>
                        <a:t>, </a:t>
                      </a:r>
                    </a:p>
                    <a:p>
                      <a:r>
                        <a:rPr lang="en-US" sz="1600" baseline="0" dirty="0" smtClean="0"/>
                        <a:t>ER as RP)</a:t>
                      </a:r>
                      <a:endParaRPr lang="en-US" sz="1600" dirty="0"/>
                    </a:p>
                  </a:txBody>
                  <a:tcPr/>
                </a:tc>
              </a:tr>
            </a:tbl>
          </a:graphicData>
        </a:graphic>
      </p:graphicFrame>
    </p:spTree>
    <p:extLst>
      <p:ext uri="{BB962C8B-B14F-4D97-AF65-F5344CB8AC3E}">
        <p14:creationId xmlns:p14="http://schemas.microsoft.com/office/powerpoint/2010/main" val="3122211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Pilot Implementation</a:t>
            </a:r>
            <a:br>
              <a:rPr lang="en-US" dirty="0" smtClean="0"/>
            </a:br>
            <a:r>
              <a:rPr lang="en-US" b="0" dirty="0" smtClean="0"/>
              <a:t>Summary</a:t>
            </a:r>
            <a:endParaRPr lang="en-US" b="0" dirty="0"/>
          </a:p>
        </p:txBody>
      </p:sp>
      <p:sp>
        <p:nvSpPr>
          <p:cNvPr id="3" name="Content Placeholder 2"/>
          <p:cNvSpPr>
            <a:spLocks noGrp="1"/>
          </p:cNvSpPr>
          <p:nvPr>
            <p:ph idx="1"/>
          </p:nvPr>
        </p:nvSpPr>
        <p:spPr/>
        <p:txBody>
          <a:bodyPr>
            <a:normAutofit/>
          </a:bodyPr>
          <a:lstStyle/>
          <a:p>
            <a:r>
              <a:rPr lang="en-US" dirty="0" smtClean="0"/>
              <a:t>Demonstrates secure </a:t>
            </a:r>
            <a:r>
              <a:rPr lang="en-US" dirty="0" err="1" smtClean="0"/>
              <a:t>RESTful</a:t>
            </a:r>
            <a:r>
              <a:rPr lang="en-US" dirty="0" smtClean="0"/>
              <a:t> exchange</a:t>
            </a:r>
          </a:p>
          <a:p>
            <a:pPr lvl="1"/>
            <a:r>
              <a:rPr lang="en-US" dirty="0" smtClean="0"/>
              <a:t>Using lightweight, scalable, open standards widely used on the WWW today (REST, JSON, </a:t>
            </a:r>
            <a:r>
              <a:rPr lang="en-US" dirty="0" err="1" smtClean="0"/>
              <a:t>OAuth</a:t>
            </a:r>
            <a:r>
              <a:rPr lang="en-US" dirty="0" smtClean="0"/>
              <a:t>, </a:t>
            </a:r>
            <a:r>
              <a:rPr lang="en-US" dirty="0" err="1" smtClean="0"/>
              <a:t>OpenID</a:t>
            </a:r>
            <a:r>
              <a:rPr lang="en-US" dirty="0" smtClean="0"/>
              <a:t> Connect) 	</a:t>
            </a:r>
          </a:p>
          <a:p>
            <a:pPr lvl="1"/>
            <a:r>
              <a:rPr lang="en-US" dirty="0" smtClean="0"/>
              <a:t>Validates open source security profiles</a:t>
            </a:r>
          </a:p>
          <a:p>
            <a:r>
              <a:rPr lang="en-US" dirty="0" smtClean="0"/>
              <a:t>Exchanges data using FHIR (Fast Healthcare Interoperability Resources)</a:t>
            </a:r>
          </a:p>
          <a:p>
            <a:pPr lvl="1"/>
            <a:r>
              <a:rPr lang="en-US" dirty="0" smtClean="0"/>
              <a:t>Rapidly emerging standard for health data exchange www.hl7.org/fhir</a:t>
            </a:r>
          </a:p>
          <a:p>
            <a:r>
              <a:rPr lang="en-US" dirty="0" smtClean="0"/>
              <a:t>Uses Veteran Steve scenario	</a:t>
            </a:r>
          </a:p>
          <a:p>
            <a:pPr lvl="1"/>
            <a:r>
              <a:rPr lang="en-US" dirty="0" smtClean="0"/>
              <a:t>Shows that Steve can access his health records and authorize others (physicians, apps) to do so</a:t>
            </a:r>
          </a:p>
          <a:p>
            <a:pPr lvl="1"/>
            <a:r>
              <a:rPr lang="en-US" dirty="0" smtClean="0"/>
              <a:t>Has three separate security domains</a:t>
            </a:r>
          </a:p>
        </p:txBody>
      </p:sp>
    </p:spTree>
    <p:extLst>
      <p:ext uri="{BB962C8B-B14F-4D97-AF65-F5344CB8AC3E}">
        <p14:creationId xmlns:p14="http://schemas.microsoft.com/office/powerpoint/2010/main" val="3837542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Pilot Implementation:  Using and extending open source software</a:t>
            </a:r>
            <a:endParaRPr lang="en-US" dirty="0"/>
          </a:p>
        </p:txBody>
      </p:sp>
      <p:sp>
        <p:nvSpPr>
          <p:cNvPr id="3" name="Content Placeholder 2"/>
          <p:cNvSpPr>
            <a:spLocks noGrp="1"/>
          </p:cNvSpPr>
          <p:nvPr>
            <p:ph idx="1"/>
          </p:nvPr>
        </p:nvSpPr>
        <p:spPr/>
        <p:txBody>
          <a:bodyPr>
            <a:normAutofit lnSpcReduction="10000"/>
          </a:bodyPr>
          <a:lstStyle/>
          <a:p>
            <a:r>
              <a:rPr lang="en-US" dirty="0" smtClean="0"/>
              <a:t>Leverages prior MITRE open source projects:</a:t>
            </a:r>
            <a:endParaRPr lang="en-US" dirty="0"/>
          </a:p>
          <a:p>
            <a:pPr lvl="1"/>
            <a:r>
              <a:rPr lang="en-US" dirty="0" err="1"/>
              <a:t>MITREid</a:t>
            </a:r>
            <a:r>
              <a:rPr lang="en-US" dirty="0"/>
              <a:t> Connect - An open source reference implementation of </a:t>
            </a:r>
            <a:r>
              <a:rPr lang="en-US" dirty="0" err="1"/>
              <a:t>OpenID</a:t>
            </a:r>
            <a:r>
              <a:rPr lang="en-US" dirty="0"/>
              <a:t> Connect and </a:t>
            </a:r>
            <a:r>
              <a:rPr lang="en-US" dirty="0" err="1"/>
              <a:t>OAuth</a:t>
            </a:r>
            <a:r>
              <a:rPr lang="en-US" dirty="0"/>
              <a:t> 2.0 from the MITRE Corporation and MIT Kerberos and Internet Trust (KIT)</a:t>
            </a:r>
          </a:p>
          <a:p>
            <a:pPr lvl="1"/>
            <a:r>
              <a:rPr lang="en-US" dirty="0" err="1"/>
              <a:t>VistA</a:t>
            </a:r>
            <a:r>
              <a:rPr lang="en-US" dirty="0"/>
              <a:t> Novo - an open source </a:t>
            </a:r>
            <a:r>
              <a:rPr lang="en-US" dirty="0" err="1"/>
              <a:t>VistA</a:t>
            </a:r>
            <a:r>
              <a:rPr lang="en-US" dirty="0"/>
              <a:t> developer toolkit, providing a FHIR implementation and a test stub</a:t>
            </a:r>
          </a:p>
          <a:p>
            <a:r>
              <a:rPr lang="en-US" dirty="0" smtClean="0"/>
              <a:t>Leverages existing open source libraries</a:t>
            </a:r>
          </a:p>
          <a:p>
            <a:pPr lvl="1"/>
            <a:r>
              <a:rPr lang="en-US" dirty="0" err="1" smtClean="0"/>
              <a:t>OmniAuth</a:t>
            </a:r>
            <a:r>
              <a:rPr lang="en-US" dirty="0" smtClean="0"/>
              <a:t> – a Ruby authentication framework supporting </a:t>
            </a:r>
            <a:r>
              <a:rPr lang="en-US" dirty="0" err="1" smtClean="0"/>
              <a:t>OAuth</a:t>
            </a:r>
            <a:r>
              <a:rPr lang="en-US" dirty="0" smtClean="0"/>
              <a:t> and </a:t>
            </a:r>
            <a:r>
              <a:rPr lang="en-US" dirty="0" err="1" smtClean="0"/>
              <a:t>OpenID</a:t>
            </a:r>
            <a:r>
              <a:rPr lang="en-US" dirty="0" smtClean="0"/>
              <a:t> Connect; required some modifications to be able to support the profiles</a:t>
            </a:r>
          </a:p>
          <a:p>
            <a:pPr lvl="1"/>
            <a:r>
              <a:rPr lang="en-US" dirty="0" smtClean="0"/>
              <a:t>Nimbus JOSE+JWT - </a:t>
            </a:r>
            <a:r>
              <a:rPr lang="en-US" dirty="0"/>
              <a:t>Java library that implements the </a:t>
            </a:r>
            <a:r>
              <a:rPr lang="en-US" dirty="0" err="1"/>
              <a:t>Javascript</a:t>
            </a:r>
            <a:r>
              <a:rPr lang="en-US" dirty="0"/>
              <a:t> Object Signing and Encryption (JOSE</a:t>
            </a:r>
            <a:r>
              <a:rPr lang="en-US" dirty="0" smtClean="0"/>
              <a:t>) spec </a:t>
            </a:r>
            <a:r>
              <a:rPr lang="en-US" dirty="0"/>
              <a:t>suite and the closely related JSON Web Token (JWT) </a:t>
            </a:r>
            <a:r>
              <a:rPr lang="en-US" dirty="0" smtClean="0"/>
              <a:t>spec</a:t>
            </a:r>
          </a:p>
          <a:p>
            <a:r>
              <a:rPr lang="en-US" dirty="0" smtClean="0"/>
              <a:t>All code written for the pilot is open source and available on </a:t>
            </a:r>
            <a:r>
              <a:rPr lang="en-US" dirty="0" err="1" smtClean="0"/>
              <a:t>GitHub</a:t>
            </a:r>
            <a:endParaRPr lang="en-US" dirty="0"/>
          </a:p>
        </p:txBody>
      </p:sp>
    </p:spTree>
    <p:extLst>
      <p:ext uri="{BB962C8B-B14F-4D97-AF65-F5344CB8AC3E}">
        <p14:creationId xmlns:p14="http://schemas.microsoft.com/office/powerpoint/2010/main" val="119454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Implementation</a:t>
            </a:r>
            <a:br>
              <a:rPr lang="en-US" dirty="0"/>
            </a:br>
            <a:r>
              <a:rPr lang="en-US" b="0" dirty="0" smtClean="0"/>
              <a:t>Three separate security domains</a:t>
            </a:r>
            <a:endParaRPr lang="en-US" b="0" dirty="0"/>
          </a:p>
        </p:txBody>
      </p:sp>
      <p:sp>
        <p:nvSpPr>
          <p:cNvPr id="3" name="TextBox 2"/>
          <p:cNvSpPr txBox="1"/>
          <p:nvPr/>
        </p:nvSpPr>
        <p:spPr>
          <a:xfrm>
            <a:off x="4109452" y="2103585"/>
            <a:ext cx="1146468" cy="461665"/>
          </a:xfrm>
          <a:prstGeom prst="rect">
            <a:avLst/>
          </a:prstGeom>
          <a:noFill/>
        </p:spPr>
        <p:txBody>
          <a:bodyPr wrap="none" rtlCol="0">
            <a:spAutoFit/>
          </a:bodyPr>
          <a:lstStyle/>
          <a:p>
            <a:pPr>
              <a:spcAft>
                <a:spcPts val="600"/>
              </a:spcAft>
            </a:pPr>
            <a:r>
              <a:rPr lang="en-US" sz="2400" dirty="0" smtClean="0">
                <a:ea typeface="Verdana" pitchFamily="34" charset="0"/>
                <a:cs typeface="Verdana" pitchFamily="34" charset="0"/>
              </a:rPr>
              <a:t>Patient</a:t>
            </a:r>
            <a:endParaRPr lang="en-US" sz="2400" dirty="0">
              <a:ea typeface="Verdana" pitchFamily="34" charset="0"/>
              <a:cs typeface="Verdana" pitchFamily="34" charset="0"/>
            </a:endParaRPr>
          </a:p>
        </p:txBody>
      </p:sp>
      <p:sp>
        <p:nvSpPr>
          <p:cNvPr id="4" name="TextBox 3"/>
          <p:cNvSpPr txBox="1"/>
          <p:nvPr/>
        </p:nvSpPr>
        <p:spPr>
          <a:xfrm>
            <a:off x="1206804" y="4581220"/>
            <a:ext cx="2480166" cy="907941"/>
          </a:xfrm>
          <a:prstGeom prst="rect">
            <a:avLst/>
          </a:prstGeom>
          <a:noFill/>
        </p:spPr>
        <p:txBody>
          <a:bodyPr wrap="none" rtlCol="0">
            <a:spAutoFit/>
          </a:bodyPr>
          <a:lstStyle/>
          <a:p>
            <a:pPr algn="ctr">
              <a:spcAft>
                <a:spcPts val="600"/>
              </a:spcAft>
            </a:pPr>
            <a:r>
              <a:rPr lang="en-US" sz="2400" dirty="0" smtClean="0">
                <a:ea typeface="Verdana" pitchFamily="34" charset="0"/>
                <a:cs typeface="Verdana" pitchFamily="34" charset="0"/>
              </a:rPr>
              <a:t>Primary Provider</a:t>
            </a:r>
          </a:p>
          <a:p>
            <a:pPr algn="ctr">
              <a:spcAft>
                <a:spcPts val="600"/>
              </a:spcAft>
            </a:pPr>
            <a:r>
              <a:rPr lang="en-US" sz="2400" dirty="0" smtClean="0">
                <a:ea typeface="Verdana" pitchFamily="34" charset="0"/>
                <a:cs typeface="Verdana" pitchFamily="34" charset="0"/>
              </a:rPr>
              <a:t>(VA)</a:t>
            </a:r>
            <a:endParaRPr lang="en-US" sz="2400" dirty="0">
              <a:ea typeface="Verdana" pitchFamily="34" charset="0"/>
              <a:cs typeface="Verdana" pitchFamily="34" charset="0"/>
            </a:endParaRPr>
          </a:p>
        </p:txBody>
      </p:sp>
      <p:sp>
        <p:nvSpPr>
          <p:cNvPr id="5" name="TextBox 4"/>
          <p:cNvSpPr txBox="1"/>
          <p:nvPr/>
        </p:nvSpPr>
        <p:spPr>
          <a:xfrm>
            <a:off x="5676191" y="4581220"/>
            <a:ext cx="2890535" cy="907941"/>
          </a:xfrm>
          <a:prstGeom prst="rect">
            <a:avLst/>
          </a:prstGeom>
          <a:noFill/>
        </p:spPr>
        <p:txBody>
          <a:bodyPr wrap="none" rtlCol="0">
            <a:spAutoFit/>
          </a:bodyPr>
          <a:lstStyle/>
          <a:p>
            <a:pPr algn="ctr">
              <a:spcAft>
                <a:spcPts val="600"/>
              </a:spcAft>
            </a:pPr>
            <a:r>
              <a:rPr lang="en-US" sz="2400" dirty="0" smtClean="0">
                <a:ea typeface="Verdana" pitchFamily="34" charset="0"/>
                <a:cs typeface="Verdana" pitchFamily="34" charset="0"/>
              </a:rPr>
              <a:t>Secondary Provider</a:t>
            </a:r>
          </a:p>
          <a:p>
            <a:pPr algn="ctr">
              <a:spcAft>
                <a:spcPts val="600"/>
              </a:spcAft>
            </a:pPr>
            <a:r>
              <a:rPr lang="en-US" sz="2400" dirty="0" smtClean="0">
                <a:ea typeface="Verdana" pitchFamily="34" charset="0"/>
                <a:cs typeface="Verdana" pitchFamily="34" charset="0"/>
              </a:rPr>
              <a:t>(ER)</a:t>
            </a:r>
            <a:endParaRPr lang="en-US" sz="2400" dirty="0">
              <a:ea typeface="Verdana" pitchFamily="34" charset="0"/>
              <a:cs typeface="Verdana" pitchFamily="34" charset="0"/>
            </a:endParaRPr>
          </a:p>
        </p:txBody>
      </p:sp>
    </p:spTree>
    <p:extLst>
      <p:ext uri="{BB962C8B-B14F-4D97-AF65-F5344CB8AC3E}">
        <p14:creationId xmlns:p14="http://schemas.microsoft.com/office/powerpoint/2010/main" val="3591154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Steve</a:t>
            </a:r>
            <a:endParaRPr lang="en-US" dirty="0"/>
          </a:p>
        </p:txBody>
      </p:sp>
      <p:sp>
        <p:nvSpPr>
          <p:cNvPr id="6" name="TextBox 5"/>
          <p:cNvSpPr txBox="1"/>
          <p:nvPr/>
        </p:nvSpPr>
        <p:spPr>
          <a:xfrm>
            <a:off x="4402666" y="1485515"/>
            <a:ext cx="583914"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Patient</a:t>
            </a:r>
            <a:endParaRPr lang="en-US" sz="1000" dirty="0">
              <a:ea typeface="Verdana" pitchFamily="34" charset="0"/>
              <a:cs typeface="Verdana" pitchFamily="34" charset="0"/>
            </a:endParaRPr>
          </a:p>
        </p:txBody>
      </p:sp>
      <p:sp>
        <p:nvSpPr>
          <p:cNvPr id="7" name="TextBox 6"/>
          <p:cNvSpPr txBox="1"/>
          <p:nvPr/>
        </p:nvSpPr>
        <p:spPr>
          <a:xfrm>
            <a:off x="409527" y="6247113"/>
            <a:ext cx="351378"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VA</a:t>
            </a:r>
            <a:endParaRPr lang="en-US" sz="1000" dirty="0">
              <a:ea typeface="Verdana" pitchFamily="34" charset="0"/>
              <a:cs typeface="Verdana" pitchFamily="34" charset="0"/>
            </a:endParaRPr>
          </a:p>
        </p:txBody>
      </p:sp>
      <p:sp>
        <p:nvSpPr>
          <p:cNvPr id="8" name="TextBox 7"/>
          <p:cNvSpPr txBox="1"/>
          <p:nvPr/>
        </p:nvSpPr>
        <p:spPr>
          <a:xfrm>
            <a:off x="8698958" y="6247113"/>
            <a:ext cx="364202"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ER</a:t>
            </a:r>
            <a:endParaRPr lang="en-US" sz="1000" dirty="0">
              <a:ea typeface="Verdana" pitchFamily="34" charset="0"/>
              <a:cs typeface="Verdana" pitchFamily="34" charset="0"/>
            </a:endParaRPr>
          </a:p>
        </p:txBody>
      </p:sp>
      <p:pic>
        <p:nvPicPr>
          <p:cNvPr id="10" name="Picture 9" descr="715rr6uRY0L._SL1500_.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3928" y="1934980"/>
            <a:ext cx="438738" cy="657450"/>
          </a:xfrm>
          <a:prstGeom prst="rect">
            <a:avLst/>
          </a:prstGeom>
          <a:noFill/>
        </p:spPr>
      </p:pic>
      <p:pic>
        <p:nvPicPr>
          <p:cNvPr id="11" name="Picture 10"/>
          <p:cNvPicPr>
            <a:picLocks noChangeAspect="1"/>
          </p:cNvPicPr>
          <p:nvPr/>
        </p:nvPicPr>
        <p:blipFill>
          <a:blip r:embed="rId4"/>
          <a:stretch>
            <a:fillRect/>
          </a:stretch>
        </p:blipFill>
        <p:spPr>
          <a:xfrm>
            <a:off x="3488266" y="1731736"/>
            <a:ext cx="457200" cy="1122023"/>
          </a:xfrm>
          <a:prstGeom prst="rect">
            <a:avLst/>
          </a:prstGeom>
        </p:spPr>
      </p:pic>
      <p:sp>
        <p:nvSpPr>
          <p:cNvPr id="12" name="TextBox 11"/>
          <p:cNvSpPr txBox="1"/>
          <p:nvPr/>
        </p:nvSpPr>
        <p:spPr>
          <a:xfrm>
            <a:off x="760905" y="3468089"/>
            <a:ext cx="2208234" cy="954107"/>
          </a:xfrm>
          <a:prstGeom prst="rect">
            <a:avLst/>
          </a:prstGeom>
          <a:solidFill>
            <a:schemeClr val="bg1"/>
          </a:solidFill>
        </p:spPr>
        <p:txBody>
          <a:bodyPr wrap="square" rtlCol="0">
            <a:spAutoFit/>
          </a:bodyPr>
          <a:lstStyle/>
          <a:p>
            <a:pPr algn="ctr">
              <a:spcAft>
                <a:spcPts val="600"/>
              </a:spcAft>
            </a:pPr>
            <a:r>
              <a:rPr lang="en-US" sz="1400" dirty="0" smtClean="0">
                <a:ea typeface="Verdana" pitchFamily="34" charset="0"/>
                <a:cs typeface="Verdana" pitchFamily="34" charset="0"/>
              </a:rPr>
              <a:t>Steve can access his VA record through the VA systems using his own digital identity</a:t>
            </a:r>
            <a:endParaRPr lang="en-US" sz="1400" dirty="0">
              <a:ea typeface="Verdana" pitchFamily="34" charset="0"/>
              <a:cs typeface="Verdana" pitchFamily="34" charset="0"/>
            </a:endParaRPr>
          </a:p>
        </p:txBody>
      </p:sp>
      <p:sp>
        <p:nvSpPr>
          <p:cNvPr id="13" name="TextBox 12"/>
          <p:cNvSpPr txBox="1"/>
          <p:nvPr/>
        </p:nvSpPr>
        <p:spPr>
          <a:xfrm>
            <a:off x="4501248" y="1818718"/>
            <a:ext cx="1982735" cy="958440"/>
          </a:xfrm>
          <a:prstGeom prst="rect">
            <a:avLst/>
          </a:prstGeom>
          <a:solidFill>
            <a:schemeClr val="bg1"/>
          </a:solidFill>
        </p:spPr>
        <p:txBody>
          <a:bodyPr wrap="square" rtlCol="0">
            <a:spAutoFit/>
          </a:bodyPr>
          <a:lstStyle/>
          <a:p>
            <a:pPr algn="ctr">
              <a:spcAft>
                <a:spcPts val="600"/>
              </a:spcAft>
            </a:pPr>
            <a:r>
              <a:rPr lang="en-US" sz="1400" dirty="0" smtClean="0">
                <a:ea typeface="Verdana" pitchFamily="34" charset="0"/>
                <a:cs typeface="Verdana" pitchFamily="34" charset="0"/>
              </a:rPr>
              <a:t>Steve delegates access to VA health records to health tracking web app</a:t>
            </a:r>
            <a:endParaRPr lang="en-US" sz="1400" dirty="0">
              <a:ea typeface="Verdana" pitchFamily="34" charset="0"/>
              <a:cs typeface="Verdana" pitchFamily="34" charset="0"/>
            </a:endParaRPr>
          </a:p>
        </p:txBody>
      </p:sp>
      <p:sp>
        <p:nvSpPr>
          <p:cNvPr id="14" name="Snip Single Corner Rectangle 13"/>
          <p:cNvSpPr/>
          <p:nvPr/>
        </p:nvSpPr>
        <p:spPr>
          <a:xfrm>
            <a:off x="2813538" y="4833257"/>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VA </a:t>
            </a:r>
          </a:p>
          <a:p>
            <a:pPr algn="ctr"/>
            <a:r>
              <a:rPr lang="en-US" sz="1400" dirty="0" smtClean="0">
                <a:solidFill>
                  <a:schemeClr val="tx1"/>
                </a:solidFill>
              </a:rPr>
              <a:t>EHR</a:t>
            </a:r>
            <a:endParaRPr lang="en-US" sz="1400" dirty="0">
              <a:solidFill>
                <a:schemeClr val="tx1"/>
              </a:solidFill>
            </a:endParaRPr>
          </a:p>
        </p:txBody>
      </p:sp>
      <p:sp>
        <p:nvSpPr>
          <p:cNvPr id="15" name="Snip Single Corner Rectangle 14"/>
          <p:cNvSpPr/>
          <p:nvPr/>
        </p:nvSpPr>
        <p:spPr>
          <a:xfrm>
            <a:off x="5501171" y="4863088"/>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ER</a:t>
            </a:r>
          </a:p>
          <a:p>
            <a:pPr algn="ctr"/>
            <a:r>
              <a:rPr lang="en-US" sz="1400" dirty="0" smtClean="0">
                <a:solidFill>
                  <a:schemeClr val="tx1"/>
                </a:solidFill>
              </a:rPr>
              <a:t>EHR</a:t>
            </a:r>
            <a:endParaRPr lang="en-US" sz="1400" dirty="0">
              <a:solidFill>
                <a:schemeClr val="tx1"/>
              </a:solidFill>
            </a:endParaRPr>
          </a:p>
        </p:txBody>
      </p:sp>
      <p:cxnSp>
        <p:nvCxnSpPr>
          <p:cNvPr id="16" name="Straight Arrow Connector 15"/>
          <p:cNvCxnSpPr/>
          <p:nvPr/>
        </p:nvCxnSpPr>
        <p:spPr>
          <a:xfrm flipV="1">
            <a:off x="3758084" y="5154804"/>
            <a:ext cx="1743087"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67832" y="4895492"/>
            <a:ext cx="1827125"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Medical History</a:t>
            </a:r>
            <a:endParaRPr lang="en-US" sz="1200" dirty="0">
              <a:ea typeface="Verdana" pitchFamily="34" charset="0"/>
              <a:cs typeface="Verdana" pitchFamily="34" charset="0"/>
            </a:endParaRPr>
          </a:p>
        </p:txBody>
      </p:sp>
      <p:cxnSp>
        <p:nvCxnSpPr>
          <p:cNvPr id="18" name="Straight Arrow Connector 17"/>
          <p:cNvCxnSpPr/>
          <p:nvPr/>
        </p:nvCxnSpPr>
        <p:spPr>
          <a:xfrm flipV="1">
            <a:off x="3749711" y="5498119"/>
            <a:ext cx="1743087" cy="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59459" y="5238807"/>
            <a:ext cx="1827125" cy="276999"/>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Care Results</a:t>
            </a:r>
            <a:endParaRPr lang="en-US" sz="1200" dirty="0">
              <a:ea typeface="Verdana" pitchFamily="34" charset="0"/>
              <a:cs typeface="Verdana" pitchFamily="34" charset="0"/>
            </a:endParaRPr>
          </a:p>
        </p:txBody>
      </p:sp>
      <p:cxnSp>
        <p:nvCxnSpPr>
          <p:cNvPr id="21" name="Straight Arrow Connector 20"/>
          <p:cNvCxnSpPr>
            <a:endCxn id="10" idx="2"/>
          </p:cNvCxnSpPr>
          <p:nvPr/>
        </p:nvCxnSpPr>
        <p:spPr>
          <a:xfrm flipV="1">
            <a:off x="3488266" y="2592430"/>
            <a:ext cx="695031" cy="22408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32626" y="3468089"/>
            <a:ext cx="1911363" cy="954107"/>
          </a:xfrm>
          <a:prstGeom prst="rect">
            <a:avLst/>
          </a:prstGeom>
          <a:solidFill>
            <a:schemeClr val="bg1"/>
          </a:solidFill>
        </p:spPr>
        <p:txBody>
          <a:bodyPr wrap="square" rtlCol="0">
            <a:spAutoFit/>
          </a:bodyPr>
          <a:lstStyle/>
          <a:p>
            <a:pPr algn="ctr">
              <a:spcAft>
                <a:spcPts val="600"/>
              </a:spcAft>
            </a:pPr>
            <a:r>
              <a:rPr lang="en-US" sz="1400" dirty="0" smtClean="0">
                <a:ea typeface="Verdana" pitchFamily="34" charset="0"/>
                <a:cs typeface="Verdana" pitchFamily="34" charset="0"/>
              </a:rPr>
              <a:t>While on vacation, Steve has an accident; visits local (non-VA) ER</a:t>
            </a:r>
            <a:endParaRPr lang="en-US" sz="1400" dirty="0">
              <a:ea typeface="Verdana" pitchFamily="34" charset="0"/>
              <a:cs typeface="Verdana" pitchFamily="34" charset="0"/>
            </a:endParaRPr>
          </a:p>
        </p:txBody>
      </p:sp>
    </p:spTree>
    <p:extLst>
      <p:ext uri="{BB962C8B-B14F-4D97-AF65-F5344CB8AC3E}">
        <p14:creationId xmlns:p14="http://schemas.microsoft.com/office/powerpoint/2010/main" val="1263631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 1: </a:t>
            </a:r>
            <a:r>
              <a:rPr lang="en-US" dirty="0"/>
              <a:t>Steve uses his personal account to log into VA systems</a:t>
            </a:r>
          </a:p>
        </p:txBody>
      </p:sp>
      <p:sp>
        <p:nvSpPr>
          <p:cNvPr id="6" name="TextBox 5"/>
          <p:cNvSpPr txBox="1"/>
          <p:nvPr/>
        </p:nvSpPr>
        <p:spPr>
          <a:xfrm>
            <a:off x="4402666" y="1485515"/>
            <a:ext cx="583914"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Patient</a:t>
            </a:r>
            <a:endParaRPr lang="en-US" sz="1000" dirty="0">
              <a:ea typeface="Verdana" pitchFamily="34" charset="0"/>
              <a:cs typeface="Verdana" pitchFamily="34" charset="0"/>
            </a:endParaRPr>
          </a:p>
        </p:txBody>
      </p:sp>
      <p:sp>
        <p:nvSpPr>
          <p:cNvPr id="7" name="TextBox 6"/>
          <p:cNvSpPr txBox="1"/>
          <p:nvPr/>
        </p:nvSpPr>
        <p:spPr>
          <a:xfrm>
            <a:off x="409527" y="6247113"/>
            <a:ext cx="351378"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VA</a:t>
            </a:r>
            <a:endParaRPr lang="en-US" sz="1000" dirty="0">
              <a:ea typeface="Verdana" pitchFamily="34" charset="0"/>
              <a:cs typeface="Verdana" pitchFamily="34" charset="0"/>
            </a:endParaRPr>
          </a:p>
        </p:txBody>
      </p:sp>
      <p:sp>
        <p:nvSpPr>
          <p:cNvPr id="8" name="TextBox 7"/>
          <p:cNvSpPr txBox="1"/>
          <p:nvPr/>
        </p:nvSpPr>
        <p:spPr>
          <a:xfrm>
            <a:off x="8698958" y="6247113"/>
            <a:ext cx="364202"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ER</a:t>
            </a:r>
            <a:endParaRPr lang="en-US" sz="1000" dirty="0">
              <a:ea typeface="Verdana" pitchFamily="34" charset="0"/>
              <a:cs typeface="Verdana" pitchFamily="34" charset="0"/>
            </a:endParaRPr>
          </a:p>
        </p:txBody>
      </p:sp>
      <p:pic>
        <p:nvPicPr>
          <p:cNvPr id="10" name="Picture 9" descr="715rr6uRY0L._SL1500_.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3928" y="1934980"/>
            <a:ext cx="438738" cy="657450"/>
          </a:xfrm>
          <a:prstGeom prst="rect">
            <a:avLst/>
          </a:prstGeom>
          <a:noFill/>
        </p:spPr>
      </p:pic>
      <p:pic>
        <p:nvPicPr>
          <p:cNvPr id="11" name="Picture 10"/>
          <p:cNvPicPr>
            <a:picLocks noChangeAspect="1"/>
          </p:cNvPicPr>
          <p:nvPr/>
        </p:nvPicPr>
        <p:blipFill>
          <a:blip r:embed="rId4"/>
          <a:stretch>
            <a:fillRect/>
          </a:stretch>
        </p:blipFill>
        <p:spPr>
          <a:xfrm>
            <a:off x="3488266" y="1731736"/>
            <a:ext cx="457200" cy="1122023"/>
          </a:xfrm>
          <a:prstGeom prst="rect">
            <a:avLst/>
          </a:prstGeom>
        </p:spPr>
      </p:pic>
      <p:sp>
        <p:nvSpPr>
          <p:cNvPr id="14" name="Snip Single Corner Rectangle 13"/>
          <p:cNvSpPr/>
          <p:nvPr/>
        </p:nvSpPr>
        <p:spPr>
          <a:xfrm>
            <a:off x="2786113" y="4648605"/>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VA </a:t>
            </a:r>
          </a:p>
          <a:p>
            <a:pPr algn="ctr"/>
            <a:r>
              <a:rPr lang="en-US" sz="1400" dirty="0" smtClean="0">
                <a:solidFill>
                  <a:schemeClr val="tx1"/>
                </a:solidFill>
              </a:rPr>
              <a:t>EHR</a:t>
            </a:r>
            <a:endParaRPr lang="en-US" sz="1400" dirty="0">
              <a:solidFill>
                <a:schemeClr val="tx1"/>
              </a:solidFill>
            </a:endParaRPr>
          </a:p>
        </p:txBody>
      </p:sp>
      <p:sp>
        <p:nvSpPr>
          <p:cNvPr id="22" name="TextBox 21"/>
          <p:cNvSpPr txBox="1"/>
          <p:nvPr/>
        </p:nvSpPr>
        <p:spPr>
          <a:xfrm>
            <a:off x="654382" y="2852011"/>
            <a:ext cx="2346456" cy="1384995"/>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buClr>
                <a:srgbClr val="005B94"/>
              </a:buClr>
              <a:buFont typeface="Arial" pitchFamily="34" charset="0"/>
              <a:buChar char="–"/>
              <a:defRPr sz="1600">
                <a:solidFill>
                  <a:prstClr val="black"/>
                </a:solidFill>
                <a:latin typeface="Arial" pitchFamily="34" charset="0"/>
                <a:cs typeface="Arial"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n-US" sz="1400" b="0" i="1" dirty="0"/>
              <a:t>Steve logs into a VA system with his existing account at example.com, a public identity provider, instead of creating a new account at VA</a:t>
            </a:r>
          </a:p>
        </p:txBody>
      </p:sp>
      <p:cxnSp>
        <p:nvCxnSpPr>
          <p:cNvPr id="25" name="Straight Arrow Connector 24"/>
          <p:cNvCxnSpPr>
            <a:endCxn id="14" idx="3"/>
          </p:cNvCxnSpPr>
          <p:nvPr/>
        </p:nvCxnSpPr>
        <p:spPr>
          <a:xfrm flipH="1">
            <a:off x="3258386" y="2915868"/>
            <a:ext cx="1821160" cy="1732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837313" y="2460465"/>
            <a:ext cx="1144865" cy="492443"/>
          </a:xfrm>
          <a:prstGeom prst="rect">
            <a:avLst/>
          </a:prstGeom>
          <a:noFill/>
        </p:spPr>
        <p:txBody>
          <a:bodyPr wrap="none" rtlCol="0">
            <a:spAutoFit/>
          </a:bodyPr>
          <a:lstStyle/>
          <a:p>
            <a:pPr algn="ctr">
              <a:spcAft>
                <a:spcPts val="600"/>
              </a:spcAft>
            </a:pPr>
            <a:r>
              <a:rPr lang="en-US" sz="1050" dirty="0">
                <a:ea typeface="Verdana" pitchFamily="34" charset="0"/>
                <a:cs typeface="Verdana" pitchFamily="34" charset="0"/>
              </a:rPr>
              <a:t>e</a:t>
            </a:r>
            <a:r>
              <a:rPr lang="en-US" sz="1050" dirty="0" smtClean="0">
                <a:ea typeface="Verdana" pitchFamily="34" charset="0"/>
                <a:cs typeface="Verdana" pitchFamily="34" charset="0"/>
              </a:rPr>
              <a:t>xample.com</a:t>
            </a:r>
          </a:p>
          <a:p>
            <a:pPr>
              <a:spcAft>
                <a:spcPts val="600"/>
              </a:spcAft>
            </a:pPr>
            <a:r>
              <a:rPr lang="en-US" sz="1050" dirty="0">
                <a:ea typeface="Verdana" pitchFamily="34" charset="0"/>
                <a:cs typeface="Verdana" pitchFamily="34" charset="0"/>
              </a:rPr>
              <a:t>i</a:t>
            </a:r>
            <a:r>
              <a:rPr lang="en-US" sz="1050" dirty="0" smtClean="0">
                <a:ea typeface="Verdana" pitchFamily="34" charset="0"/>
                <a:cs typeface="Verdana" pitchFamily="34" charset="0"/>
              </a:rPr>
              <a:t>dentity provider</a:t>
            </a:r>
            <a:endParaRPr lang="en-US" sz="1050" dirty="0">
              <a:ea typeface="Verdana" pitchFamily="34" charset="0"/>
              <a:cs typeface="Verdana" pitchFamily="34" charset="0"/>
            </a:endParaRPr>
          </a:p>
        </p:txBody>
      </p:sp>
      <p:sp>
        <p:nvSpPr>
          <p:cNvPr id="37" name="Rounded Rectangular Callout 36"/>
          <p:cNvSpPr/>
          <p:nvPr/>
        </p:nvSpPr>
        <p:spPr>
          <a:xfrm>
            <a:off x="4357782" y="4126968"/>
            <a:ext cx="4341176" cy="2294505"/>
          </a:xfrm>
          <a:prstGeom prst="wedgeRoundRectCallout">
            <a:avLst>
              <a:gd name="adj1" fmla="val -66734"/>
              <a:gd name="adj2" fmla="val 4210"/>
              <a:gd name="adj3" fmla="val 16667"/>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pic>
        <p:nvPicPr>
          <p:cNvPr id="29" name="Picture 28"/>
          <p:cNvPicPr>
            <a:picLocks noChangeAspect="1"/>
          </p:cNvPicPr>
          <p:nvPr/>
        </p:nvPicPr>
        <p:blipFill>
          <a:blip r:embed="rId5"/>
          <a:stretch>
            <a:fillRect/>
          </a:stretch>
        </p:blipFill>
        <p:spPr>
          <a:xfrm>
            <a:off x="5079546" y="1861935"/>
            <a:ext cx="660400" cy="596900"/>
          </a:xfrm>
          <a:prstGeom prst="rect">
            <a:avLst/>
          </a:prstGeom>
        </p:spPr>
      </p:pic>
      <p:grpSp>
        <p:nvGrpSpPr>
          <p:cNvPr id="4" name="Group 3"/>
          <p:cNvGrpSpPr/>
          <p:nvPr/>
        </p:nvGrpSpPr>
        <p:grpSpPr>
          <a:xfrm>
            <a:off x="4357782" y="2020029"/>
            <a:ext cx="721764" cy="278710"/>
            <a:chOff x="234235" y="2867162"/>
            <a:chExt cx="721764" cy="278710"/>
          </a:xfrm>
        </p:grpSpPr>
        <p:cxnSp>
          <p:nvCxnSpPr>
            <p:cNvPr id="30" name="Straight Arrow Connector 29"/>
            <p:cNvCxnSpPr/>
            <p:nvPr/>
          </p:nvCxnSpPr>
          <p:spPr>
            <a:xfrm flipV="1">
              <a:off x="234235" y="3145870"/>
              <a:ext cx="721764" cy="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49394" y="2867162"/>
              <a:ext cx="60144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Log in</a:t>
              </a:r>
              <a:endParaRPr lang="en-US" sz="1200" dirty="0">
                <a:ea typeface="Verdana" pitchFamily="34" charset="0"/>
                <a:cs typeface="Verdana" pitchFamily="34" charset="0"/>
              </a:endParaRPr>
            </a:p>
          </p:txBody>
        </p:sp>
      </p:grpSp>
      <p:sp>
        <p:nvSpPr>
          <p:cNvPr id="32" name="TextBox 31"/>
          <p:cNvSpPr txBox="1"/>
          <p:nvPr/>
        </p:nvSpPr>
        <p:spPr>
          <a:xfrm rot="18941450">
            <a:off x="3406337" y="3706240"/>
            <a:ext cx="97013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Identity info</a:t>
            </a:r>
            <a:endParaRPr lang="en-US" sz="1200" dirty="0">
              <a:ea typeface="Verdana" pitchFamily="34" charset="0"/>
              <a:cs typeface="Verdana" pitchFamily="34" charset="0"/>
            </a:endParaRPr>
          </a:p>
        </p:txBody>
      </p:sp>
      <p:sp>
        <p:nvSpPr>
          <p:cNvPr id="39" name="TextBox 38"/>
          <p:cNvSpPr txBox="1"/>
          <p:nvPr/>
        </p:nvSpPr>
        <p:spPr>
          <a:xfrm>
            <a:off x="3461858" y="2852011"/>
            <a:ext cx="510076"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Steve</a:t>
            </a:r>
            <a:endParaRPr lang="en-US" sz="1000" dirty="0">
              <a:ea typeface="Verdana" pitchFamily="34" charset="0"/>
              <a:cs typeface="Verdana" pitchFamily="34" charset="0"/>
            </a:endParaRPr>
          </a:p>
        </p:txBody>
      </p:sp>
      <p:pic>
        <p:nvPicPr>
          <p:cNvPr id="5" name="Picture 4"/>
          <p:cNvPicPr>
            <a:picLocks noChangeAspect="1"/>
          </p:cNvPicPr>
          <p:nvPr/>
        </p:nvPicPr>
        <p:blipFill>
          <a:blip r:embed="rId6"/>
          <a:stretch>
            <a:fillRect/>
          </a:stretch>
        </p:blipFill>
        <p:spPr>
          <a:xfrm>
            <a:off x="4538386" y="4288781"/>
            <a:ext cx="3946223" cy="1958332"/>
          </a:xfrm>
          <a:prstGeom prst="rect">
            <a:avLst/>
          </a:prstGeom>
          <a:ln>
            <a:noFill/>
          </a:ln>
        </p:spPr>
      </p:pic>
    </p:spTree>
    <p:extLst>
      <p:ext uri="{BB962C8B-B14F-4D97-AF65-F5344CB8AC3E}">
        <p14:creationId xmlns:p14="http://schemas.microsoft.com/office/powerpoint/2010/main" val="2111918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Task Overview </a:t>
            </a:r>
          </a:p>
          <a:p>
            <a:r>
              <a:rPr lang="en-US" dirty="0" smtClean="0"/>
              <a:t>Secure REST Interface Profiles</a:t>
            </a:r>
          </a:p>
          <a:p>
            <a:r>
              <a:rPr lang="en-US" dirty="0" smtClean="0"/>
              <a:t>Secure REST Interface Pilot Motivation</a:t>
            </a:r>
          </a:p>
          <a:p>
            <a:pPr lvl="1"/>
            <a:r>
              <a:rPr lang="en-US" dirty="0" smtClean="0"/>
              <a:t>Why Build a Pilot?</a:t>
            </a:r>
          </a:p>
          <a:p>
            <a:pPr lvl="1"/>
            <a:r>
              <a:rPr lang="en-US" dirty="0" smtClean="0"/>
              <a:t>Pilot Goals</a:t>
            </a:r>
          </a:p>
          <a:p>
            <a:pPr lvl="1"/>
            <a:r>
              <a:rPr lang="en-US" dirty="0" smtClean="0"/>
              <a:t>Security Patterns and Use Cases</a:t>
            </a:r>
          </a:p>
          <a:p>
            <a:r>
              <a:rPr lang="en-US" dirty="0" smtClean="0"/>
              <a:t>Pilot Implementation</a:t>
            </a:r>
          </a:p>
          <a:p>
            <a:pPr lvl="1"/>
            <a:r>
              <a:rPr lang="en-US" dirty="0" smtClean="0"/>
              <a:t>Summary</a:t>
            </a:r>
          </a:p>
          <a:p>
            <a:pPr lvl="1"/>
            <a:r>
              <a:rPr lang="en-US" dirty="0" smtClean="0"/>
              <a:t>Components</a:t>
            </a:r>
          </a:p>
          <a:p>
            <a:pPr lvl="1"/>
            <a:r>
              <a:rPr lang="en-US" dirty="0" smtClean="0"/>
              <a:t>Storyboard</a:t>
            </a:r>
          </a:p>
          <a:p>
            <a:pPr lvl="1"/>
            <a:r>
              <a:rPr lang="en-US" dirty="0" smtClean="0"/>
              <a:t>Architecture and Tools</a:t>
            </a:r>
          </a:p>
          <a:p>
            <a:pPr lvl="1"/>
            <a:r>
              <a:rPr lang="en-US" dirty="0" smtClean="0"/>
              <a:t>Findings</a:t>
            </a:r>
          </a:p>
          <a:p>
            <a:r>
              <a:rPr lang="en-US" dirty="0" smtClean="0"/>
              <a:t>Next Steps</a:t>
            </a:r>
          </a:p>
          <a:p>
            <a:r>
              <a:rPr lang="en-US" dirty="0" smtClean="0"/>
              <a:t>Connections to Related Efforts</a:t>
            </a:r>
          </a:p>
          <a:p>
            <a:r>
              <a:rPr lang="en-US" dirty="0" smtClean="0"/>
              <a:t>For More Information</a:t>
            </a:r>
            <a:endParaRPr lang="en-US" dirty="0"/>
          </a:p>
        </p:txBody>
      </p:sp>
    </p:spTree>
    <p:extLst>
      <p:ext uri="{BB962C8B-B14F-4D97-AF65-F5344CB8AC3E}">
        <p14:creationId xmlns:p14="http://schemas.microsoft.com/office/powerpoint/2010/main" val="3710069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 2:  </a:t>
            </a:r>
            <a:r>
              <a:rPr lang="en-US" dirty="0"/>
              <a:t>Steve Connects his mobile app to his Data</a:t>
            </a:r>
          </a:p>
        </p:txBody>
      </p:sp>
      <p:sp>
        <p:nvSpPr>
          <p:cNvPr id="6" name="TextBox 5"/>
          <p:cNvSpPr txBox="1"/>
          <p:nvPr/>
        </p:nvSpPr>
        <p:spPr>
          <a:xfrm>
            <a:off x="4402666" y="1485515"/>
            <a:ext cx="583914"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Patient</a:t>
            </a:r>
            <a:endParaRPr lang="en-US" sz="1000" dirty="0">
              <a:ea typeface="Verdana" pitchFamily="34" charset="0"/>
              <a:cs typeface="Verdana" pitchFamily="34" charset="0"/>
            </a:endParaRPr>
          </a:p>
        </p:txBody>
      </p:sp>
      <p:sp>
        <p:nvSpPr>
          <p:cNvPr id="7" name="TextBox 6"/>
          <p:cNvSpPr txBox="1"/>
          <p:nvPr/>
        </p:nvSpPr>
        <p:spPr>
          <a:xfrm>
            <a:off x="409527" y="6247113"/>
            <a:ext cx="351378"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VA</a:t>
            </a:r>
            <a:endParaRPr lang="en-US" sz="1000" dirty="0">
              <a:ea typeface="Verdana" pitchFamily="34" charset="0"/>
              <a:cs typeface="Verdana" pitchFamily="34" charset="0"/>
            </a:endParaRPr>
          </a:p>
        </p:txBody>
      </p:sp>
      <p:sp>
        <p:nvSpPr>
          <p:cNvPr id="8" name="TextBox 7"/>
          <p:cNvSpPr txBox="1"/>
          <p:nvPr/>
        </p:nvSpPr>
        <p:spPr>
          <a:xfrm>
            <a:off x="8698958" y="6247113"/>
            <a:ext cx="364202"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ER</a:t>
            </a:r>
            <a:endParaRPr lang="en-US" sz="1000" dirty="0">
              <a:ea typeface="Verdana" pitchFamily="34" charset="0"/>
              <a:cs typeface="Verdana" pitchFamily="34" charset="0"/>
            </a:endParaRPr>
          </a:p>
        </p:txBody>
      </p:sp>
      <p:pic>
        <p:nvPicPr>
          <p:cNvPr id="10" name="Picture 9" descr="715rr6uRY0L._SL1500_.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3928" y="1934980"/>
            <a:ext cx="438738" cy="657450"/>
          </a:xfrm>
          <a:prstGeom prst="rect">
            <a:avLst/>
          </a:prstGeom>
          <a:noFill/>
        </p:spPr>
      </p:pic>
      <p:pic>
        <p:nvPicPr>
          <p:cNvPr id="11" name="Picture 10"/>
          <p:cNvPicPr>
            <a:picLocks noChangeAspect="1"/>
          </p:cNvPicPr>
          <p:nvPr/>
        </p:nvPicPr>
        <p:blipFill>
          <a:blip r:embed="rId4"/>
          <a:stretch>
            <a:fillRect/>
          </a:stretch>
        </p:blipFill>
        <p:spPr>
          <a:xfrm>
            <a:off x="3488266" y="1731736"/>
            <a:ext cx="457200" cy="1122023"/>
          </a:xfrm>
          <a:prstGeom prst="rect">
            <a:avLst/>
          </a:prstGeom>
        </p:spPr>
      </p:pic>
      <p:sp>
        <p:nvSpPr>
          <p:cNvPr id="14" name="Snip Single Corner Rectangle 13"/>
          <p:cNvSpPr/>
          <p:nvPr/>
        </p:nvSpPr>
        <p:spPr>
          <a:xfrm>
            <a:off x="2786113" y="4648605"/>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VA </a:t>
            </a:r>
          </a:p>
          <a:p>
            <a:pPr algn="ctr"/>
            <a:r>
              <a:rPr lang="en-US" sz="1400" dirty="0" smtClean="0">
                <a:solidFill>
                  <a:schemeClr val="tx1"/>
                </a:solidFill>
              </a:rPr>
              <a:t>EHR</a:t>
            </a:r>
            <a:endParaRPr lang="en-US" sz="1400" dirty="0">
              <a:solidFill>
                <a:schemeClr val="tx1"/>
              </a:solidFill>
            </a:endParaRPr>
          </a:p>
        </p:txBody>
      </p:sp>
      <p:sp>
        <p:nvSpPr>
          <p:cNvPr id="23" name="TextBox 22"/>
          <p:cNvSpPr txBox="1"/>
          <p:nvPr/>
        </p:nvSpPr>
        <p:spPr>
          <a:xfrm>
            <a:off x="654286" y="2041680"/>
            <a:ext cx="2024734" cy="3106790"/>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lvl="0" indent="0">
              <a:buClr>
                <a:srgbClr val="005B94"/>
              </a:buClr>
              <a:buSzPct val="120000"/>
              <a:buFont typeface="Wingdings" pitchFamily="2" charset="2"/>
              <a:buNone/>
              <a:defRPr sz="1400" b="0" i="1">
                <a:solidFill>
                  <a:prstClr val="black"/>
                </a:solidFill>
                <a:latin typeface="Arial" pitchFamily="34" charset="0"/>
                <a:cs typeface="Arial" pitchFamily="34" charset="0"/>
              </a:defRPr>
            </a:lvl1pPr>
            <a:lvl2pPr marL="515938" lvl="1" indent="-228600">
              <a:buClr>
                <a:srgbClr val="005B94"/>
              </a:buClr>
              <a:buFont typeface="Arial" pitchFamily="34" charset="0"/>
              <a:buChar char="–"/>
              <a:defRPr sz="1600">
                <a:solidFill>
                  <a:prstClr val="black"/>
                </a:solidFill>
                <a:latin typeface="Arial" pitchFamily="34" charset="0"/>
                <a:cs typeface="Arial"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Steve authorizes his mobile client to access certain elements ("</a:t>
            </a:r>
            <a:r>
              <a:rPr lang="en-US" dirty="0" smtClean="0"/>
              <a:t>scopes“, which correspond to FHIR resources) </a:t>
            </a:r>
            <a:r>
              <a:rPr lang="en-US" dirty="0"/>
              <a:t>of his medical record.  This authorization is temporary and can be revoked at any time, and doesn't require exposing Steve's credentials to the client.</a:t>
            </a:r>
          </a:p>
        </p:txBody>
      </p:sp>
      <p:sp>
        <p:nvSpPr>
          <p:cNvPr id="33" name="TextBox 32"/>
          <p:cNvSpPr txBox="1"/>
          <p:nvPr/>
        </p:nvSpPr>
        <p:spPr>
          <a:xfrm rot="18167050">
            <a:off x="3295459" y="3737364"/>
            <a:ext cx="2156360" cy="276999"/>
          </a:xfrm>
          <a:prstGeom prst="rect">
            <a:avLst/>
          </a:prstGeom>
          <a:noFill/>
        </p:spPr>
        <p:txBody>
          <a:bodyPr wrap="none" rtlCol="0">
            <a:spAutoFit/>
          </a:bodyPr>
          <a:lstStyle/>
          <a:p>
            <a:r>
              <a:rPr lang="en-US" sz="1200" dirty="0" smtClean="0">
                <a:ea typeface="Verdana" pitchFamily="34" charset="0"/>
                <a:cs typeface="Verdana" pitchFamily="34" charset="0"/>
              </a:rPr>
              <a:t>EHR Data (FHIR Resources)</a:t>
            </a:r>
            <a:endParaRPr lang="en-US" sz="1200" dirty="0">
              <a:ea typeface="Verdana" pitchFamily="34" charset="0"/>
              <a:cs typeface="Verdana" pitchFamily="34"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1407" y="1950769"/>
            <a:ext cx="655484" cy="655484"/>
          </a:xfrm>
          <a:prstGeom prst="rect">
            <a:avLst/>
          </a:prstGeom>
          <a:effectLst>
            <a:outerShdw blurRad="50800" dist="38100" dir="5400000" algn="t" rotWithShape="0">
              <a:prstClr val="black">
                <a:alpha val="40000"/>
              </a:prstClr>
            </a:outerShdw>
          </a:effectLst>
        </p:spPr>
      </p:pic>
      <p:sp>
        <p:nvSpPr>
          <p:cNvPr id="35" name="TextBox 34"/>
          <p:cNvSpPr txBox="1"/>
          <p:nvPr/>
        </p:nvSpPr>
        <p:spPr>
          <a:xfrm>
            <a:off x="4655495" y="2635019"/>
            <a:ext cx="1167307" cy="492443"/>
          </a:xfrm>
          <a:prstGeom prst="rect">
            <a:avLst/>
          </a:prstGeom>
          <a:noFill/>
        </p:spPr>
        <p:txBody>
          <a:bodyPr wrap="none" rtlCol="0">
            <a:spAutoFit/>
          </a:bodyPr>
          <a:lstStyle/>
          <a:p>
            <a:pPr algn="ctr">
              <a:spcAft>
                <a:spcPts val="600"/>
              </a:spcAft>
            </a:pPr>
            <a:r>
              <a:rPr lang="en-US" sz="1050" dirty="0" smtClean="0">
                <a:ea typeface="Verdana" pitchFamily="34" charset="0"/>
                <a:cs typeface="Verdana" pitchFamily="34" charset="0"/>
              </a:rPr>
              <a:t>Health Tracking </a:t>
            </a:r>
          </a:p>
          <a:p>
            <a:pPr algn="ctr">
              <a:spcAft>
                <a:spcPts val="600"/>
              </a:spcAft>
            </a:pPr>
            <a:r>
              <a:rPr lang="en-US" sz="1050" dirty="0" smtClean="0">
                <a:ea typeface="Verdana" pitchFamily="34" charset="0"/>
                <a:cs typeface="Verdana" pitchFamily="34" charset="0"/>
              </a:rPr>
              <a:t>App</a:t>
            </a:r>
            <a:endParaRPr lang="en-US" sz="1050" dirty="0">
              <a:ea typeface="Verdana" pitchFamily="34" charset="0"/>
              <a:cs typeface="Verdana" pitchFamily="34" charset="0"/>
            </a:endParaRPr>
          </a:p>
        </p:txBody>
      </p:sp>
      <p:cxnSp>
        <p:nvCxnSpPr>
          <p:cNvPr id="36" name="Straight Arrow Connector 35"/>
          <p:cNvCxnSpPr>
            <a:stCxn id="11" idx="2"/>
            <a:endCxn id="14" idx="3"/>
          </p:cNvCxnSpPr>
          <p:nvPr/>
        </p:nvCxnSpPr>
        <p:spPr>
          <a:xfrm flipH="1">
            <a:off x="3258386" y="2853759"/>
            <a:ext cx="458480" cy="1794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7054953">
            <a:off x="2892389" y="3611531"/>
            <a:ext cx="973343" cy="253916"/>
          </a:xfrm>
          <a:prstGeom prst="rect">
            <a:avLst/>
          </a:prstGeom>
          <a:noFill/>
        </p:spPr>
        <p:txBody>
          <a:bodyPr wrap="none" rtlCol="0">
            <a:spAutoFit/>
          </a:bodyPr>
          <a:lstStyle/>
          <a:p>
            <a:pPr>
              <a:spcAft>
                <a:spcPts val="600"/>
              </a:spcAft>
            </a:pPr>
            <a:r>
              <a:rPr lang="en-US" sz="1050" dirty="0" smtClean="0">
                <a:ea typeface="Verdana" pitchFamily="34" charset="0"/>
                <a:cs typeface="Verdana" pitchFamily="34" charset="0"/>
              </a:rPr>
              <a:t>Authorization</a:t>
            </a:r>
            <a:endParaRPr lang="en-US" sz="1050" dirty="0">
              <a:ea typeface="Verdana" pitchFamily="34" charset="0"/>
              <a:cs typeface="Verdana" pitchFamily="34" charset="0"/>
            </a:endParaRPr>
          </a:p>
        </p:txBody>
      </p:sp>
      <p:cxnSp>
        <p:nvCxnSpPr>
          <p:cNvPr id="40" name="Straight Arrow Connector 39"/>
          <p:cNvCxnSpPr/>
          <p:nvPr/>
        </p:nvCxnSpPr>
        <p:spPr>
          <a:xfrm flipV="1">
            <a:off x="3685887" y="2882525"/>
            <a:ext cx="1187583" cy="1841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ular Callout 40"/>
          <p:cNvSpPr/>
          <p:nvPr/>
        </p:nvSpPr>
        <p:spPr>
          <a:xfrm>
            <a:off x="4617937" y="3458073"/>
            <a:ext cx="4445223" cy="2877825"/>
          </a:xfrm>
          <a:prstGeom prst="wedgeRoundRectCallout">
            <a:avLst>
              <a:gd name="adj1" fmla="val -76633"/>
              <a:gd name="adj2" fmla="val 11475"/>
              <a:gd name="adj3" fmla="val 16667"/>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pic>
        <p:nvPicPr>
          <p:cNvPr id="12" name="Picture 11"/>
          <p:cNvPicPr>
            <a:picLocks noChangeAspect="1"/>
          </p:cNvPicPr>
          <p:nvPr/>
        </p:nvPicPr>
        <p:blipFill>
          <a:blip r:embed="rId6"/>
          <a:stretch>
            <a:fillRect/>
          </a:stretch>
        </p:blipFill>
        <p:spPr>
          <a:xfrm>
            <a:off x="4820273" y="3660371"/>
            <a:ext cx="4040549" cy="2473228"/>
          </a:xfrm>
          <a:prstGeom prst="rect">
            <a:avLst/>
          </a:prstGeom>
        </p:spPr>
      </p:pic>
    </p:spTree>
    <p:extLst>
      <p:ext uri="{BB962C8B-B14F-4D97-AF65-F5344CB8AC3E}">
        <p14:creationId xmlns:p14="http://schemas.microsoft.com/office/powerpoint/2010/main" val="2333486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Plot point: Car Accident</a:t>
            </a:r>
            <a:endParaRPr lang="en-US" dirty="0"/>
          </a:p>
        </p:txBody>
      </p:sp>
      <p:sp>
        <p:nvSpPr>
          <p:cNvPr id="4" name="Slide Number Placeholder 3"/>
          <p:cNvSpPr>
            <a:spLocks noGrp="1"/>
          </p:cNvSpPr>
          <p:nvPr>
            <p:ph type="sldNum" sz="quarter" idx="11"/>
          </p:nvPr>
        </p:nvSpPr>
        <p:spPr/>
        <p:txBody>
          <a:bodyPr/>
          <a:lstStyle/>
          <a:p>
            <a:fld id="{5A08685E-0A91-574B-8459-E6733E48168F}" type="slidenum">
              <a:rPr lang="en-US" smtClean="0"/>
              <a:t>21</a:t>
            </a:fld>
            <a:endParaRPr lang="en-US"/>
          </a:p>
        </p:txBody>
      </p:sp>
      <p:pic>
        <p:nvPicPr>
          <p:cNvPr id="5" name="Picture 4" descr="715rr6uRY0L._SL1500_.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3928" y="1934980"/>
            <a:ext cx="438738" cy="657450"/>
          </a:xfrm>
          <a:prstGeom prst="rect">
            <a:avLst/>
          </a:prstGeom>
          <a:noFill/>
        </p:spPr>
      </p:pic>
      <p:pic>
        <p:nvPicPr>
          <p:cNvPr id="6" name="Picture 5"/>
          <p:cNvPicPr>
            <a:picLocks noChangeAspect="1"/>
          </p:cNvPicPr>
          <p:nvPr/>
        </p:nvPicPr>
        <p:blipFill>
          <a:blip r:embed="rId4"/>
          <a:stretch>
            <a:fillRect/>
          </a:stretch>
        </p:blipFill>
        <p:spPr>
          <a:xfrm>
            <a:off x="3488266" y="1731736"/>
            <a:ext cx="457200" cy="11220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2666" y="2292747"/>
            <a:ext cx="999525" cy="999525"/>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2492" y="4105401"/>
            <a:ext cx="728976" cy="728976"/>
          </a:xfrm>
          <a:prstGeom prst="rect">
            <a:avLst/>
          </a:prstGeom>
          <a:effectLst>
            <a:outerShdw blurRad="50800" dist="38100" dir="5400000" algn="t" rotWithShape="0">
              <a:prstClr val="black">
                <a:alpha val="40000"/>
              </a:prstClr>
            </a:outerShdw>
          </a:effectLst>
        </p:spPr>
      </p:pic>
      <p:cxnSp>
        <p:nvCxnSpPr>
          <p:cNvPr id="10" name="Straight Arrow Connector 9"/>
          <p:cNvCxnSpPr/>
          <p:nvPr/>
        </p:nvCxnSpPr>
        <p:spPr>
          <a:xfrm>
            <a:off x="5133975" y="3190875"/>
            <a:ext cx="1618517" cy="1114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92412" y="3515782"/>
            <a:ext cx="2548279" cy="954107"/>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lvl="0" indent="0">
              <a:buClr>
                <a:srgbClr val="005B94"/>
              </a:buClr>
              <a:buSzPct val="120000"/>
              <a:buFont typeface="Wingdings" pitchFamily="2" charset="2"/>
              <a:buNone/>
              <a:defRPr sz="1400" b="0" i="1">
                <a:solidFill>
                  <a:prstClr val="black"/>
                </a:solidFill>
                <a:latin typeface="Arial" pitchFamily="34" charset="0"/>
                <a:cs typeface="Arial" pitchFamily="34" charset="0"/>
              </a:defRPr>
            </a:lvl1pPr>
            <a:lvl2pPr marL="515938" lvl="1" indent="-228600">
              <a:buClr>
                <a:srgbClr val="005B94"/>
              </a:buClr>
              <a:buFont typeface="Arial" pitchFamily="34" charset="0"/>
              <a:buChar char="–"/>
              <a:defRPr sz="1600">
                <a:solidFill>
                  <a:prstClr val="black"/>
                </a:solidFill>
                <a:latin typeface="Arial" pitchFamily="34" charset="0"/>
                <a:cs typeface="Arial"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While on vacation, Steve has a car accident and is taken by ambulance to an external (non-VA) emergency room</a:t>
            </a:r>
          </a:p>
        </p:txBody>
      </p:sp>
      <p:sp>
        <p:nvSpPr>
          <p:cNvPr id="12" name="TextBox 11"/>
          <p:cNvSpPr txBox="1"/>
          <p:nvPr/>
        </p:nvSpPr>
        <p:spPr>
          <a:xfrm>
            <a:off x="6864346" y="4834377"/>
            <a:ext cx="505267" cy="369332"/>
          </a:xfrm>
          <a:prstGeom prst="rect">
            <a:avLst/>
          </a:prstGeom>
          <a:noFill/>
        </p:spPr>
        <p:txBody>
          <a:bodyPr wrap="none" rtlCol="0">
            <a:spAutoFit/>
          </a:bodyPr>
          <a:lstStyle/>
          <a:p>
            <a:pPr algn="ctr">
              <a:spcAft>
                <a:spcPts val="600"/>
              </a:spcAft>
            </a:pPr>
            <a:r>
              <a:rPr lang="en-US" dirty="0" smtClean="0">
                <a:ea typeface="Verdana" pitchFamily="34" charset="0"/>
                <a:cs typeface="Verdana" pitchFamily="34" charset="0"/>
              </a:rPr>
              <a:t>ER</a:t>
            </a:r>
            <a:endParaRPr lang="en-US" dirty="0">
              <a:ea typeface="Verdana" pitchFamily="34" charset="0"/>
              <a:cs typeface="Verdana" pitchFamily="34" charset="0"/>
            </a:endParaRPr>
          </a:p>
        </p:txBody>
      </p:sp>
    </p:spTree>
    <p:extLst>
      <p:ext uri="{BB962C8B-B14F-4D97-AF65-F5344CB8AC3E}">
        <p14:creationId xmlns:p14="http://schemas.microsoft.com/office/powerpoint/2010/main" val="13025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Storyboard </a:t>
            </a:r>
            <a:r>
              <a:rPr lang="en-US" dirty="0" smtClean="0"/>
              <a:t>3: Steve links his new ER records to his VA records</a:t>
            </a:r>
            <a:endParaRPr lang="en-US" dirty="0"/>
          </a:p>
        </p:txBody>
      </p:sp>
      <p:sp>
        <p:nvSpPr>
          <p:cNvPr id="6" name="TextBox 5"/>
          <p:cNvSpPr txBox="1"/>
          <p:nvPr/>
        </p:nvSpPr>
        <p:spPr>
          <a:xfrm>
            <a:off x="4402666" y="1485515"/>
            <a:ext cx="583914"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Patient</a:t>
            </a:r>
            <a:endParaRPr lang="en-US" sz="1000" dirty="0">
              <a:ea typeface="Verdana" pitchFamily="34" charset="0"/>
              <a:cs typeface="Verdana" pitchFamily="34" charset="0"/>
            </a:endParaRPr>
          </a:p>
        </p:txBody>
      </p:sp>
      <p:sp>
        <p:nvSpPr>
          <p:cNvPr id="7" name="TextBox 6"/>
          <p:cNvSpPr txBox="1"/>
          <p:nvPr/>
        </p:nvSpPr>
        <p:spPr>
          <a:xfrm>
            <a:off x="409527" y="6247113"/>
            <a:ext cx="351378"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VA</a:t>
            </a:r>
            <a:endParaRPr lang="en-US" sz="1000" dirty="0">
              <a:ea typeface="Verdana" pitchFamily="34" charset="0"/>
              <a:cs typeface="Verdana" pitchFamily="34" charset="0"/>
            </a:endParaRPr>
          </a:p>
        </p:txBody>
      </p:sp>
      <p:sp>
        <p:nvSpPr>
          <p:cNvPr id="8" name="TextBox 7"/>
          <p:cNvSpPr txBox="1"/>
          <p:nvPr/>
        </p:nvSpPr>
        <p:spPr>
          <a:xfrm>
            <a:off x="8698958" y="6247113"/>
            <a:ext cx="364202"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ER</a:t>
            </a:r>
            <a:endParaRPr lang="en-US" sz="1000" dirty="0">
              <a:ea typeface="Verdana" pitchFamily="34" charset="0"/>
              <a:cs typeface="Verdana" pitchFamily="34" charset="0"/>
            </a:endParaRPr>
          </a:p>
        </p:txBody>
      </p:sp>
      <p:pic>
        <p:nvPicPr>
          <p:cNvPr id="10" name="Picture 9" descr="715rr6uRY0L._SL1500_.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3928" y="1934980"/>
            <a:ext cx="438738" cy="657450"/>
          </a:xfrm>
          <a:prstGeom prst="rect">
            <a:avLst/>
          </a:prstGeom>
          <a:noFill/>
        </p:spPr>
      </p:pic>
      <p:pic>
        <p:nvPicPr>
          <p:cNvPr id="11" name="Picture 10"/>
          <p:cNvPicPr>
            <a:picLocks noChangeAspect="1"/>
          </p:cNvPicPr>
          <p:nvPr/>
        </p:nvPicPr>
        <p:blipFill>
          <a:blip r:embed="rId4"/>
          <a:stretch>
            <a:fillRect/>
          </a:stretch>
        </p:blipFill>
        <p:spPr>
          <a:xfrm>
            <a:off x="3488266" y="1731736"/>
            <a:ext cx="457200" cy="1122023"/>
          </a:xfrm>
          <a:prstGeom prst="rect">
            <a:avLst/>
          </a:prstGeom>
        </p:spPr>
      </p:pic>
      <p:sp>
        <p:nvSpPr>
          <p:cNvPr id="14" name="Snip Single Corner Rectangle 13"/>
          <p:cNvSpPr/>
          <p:nvPr/>
        </p:nvSpPr>
        <p:spPr>
          <a:xfrm>
            <a:off x="2966394" y="4545402"/>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VA </a:t>
            </a:r>
          </a:p>
          <a:p>
            <a:pPr algn="ctr"/>
            <a:r>
              <a:rPr lang="en-US" sz="1400" dirty="0" smtClean="0">
                <a:solidFill>
                  <a:schemeClr val="tx1"/>
                </a:solidFill>
              </a:rPr>
              <a:t>EHR</a:t>
            </a:r>
            <a:endParaRPr lang="en-US" sz="1400" dirty="0">
              <a:solidFill>
                <a:schemeClr val="tx1"/>
              </a:solidFill>
            </a:endParaRPr>
          </a:p>
        </p:txBody>
      </p:sp>
      <p:sp>
        <p:nvSpPr>
          <p:cNvPr id="15" name="Snip Single Corner Rectangle 14"/>
          <p:cNvSpPr/>
          <p:nvPr/>
        </p:nvSpPr>
        <p:spPr>
          <a:xfrm>
            <a:off x="5946679" y="4512411"/>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ER</a:t>
            </a:r>
          </a:p>
          <a:p>
            <a:pPr algn="ctr"/>
            <a:r>
              <a:rPr lang="en-US" sz="1400" dirty="0" smtClean="0">
                <a:solidFill>
                  <a:schemeClr val="tx1"/>
                </a:solidFill>
              </a:rPr>
              <a:t>EHR</a:t>
            </a:r>
            <a:endParaRPr lang="en-US" sz="1400" dirty="0">
              <a:solidFill>
                <a:schemeClr val="tx1"/>
              </a:solidFill>
            </a:endParaRPr>
          </a:p>
        </p:txBody>
      </p:sp>
      <p:sp>
        <p:nvSpPr>
          <p:cNvPr id="23" name="TextBox 22"/>
          <p:cNvSpPr txBox="1"/>
          <p:nvPr/>
        </p:nvSpPr>
        <p:spPr>
          <a:xfrm>
            <a:off x="3461858" y="2852011"/>
            <a:ext cx="510076"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Steve</a:t>
            </a:r>
            <a:endParaRPr lang="en-US" sz="1000" dirty="0">
              <a:ea typeface="Verdana" pitchFamily="34" charset="0"/>
              <a:cs typeface="Verdana" pitchFamily="34" charset="0"/>
            </a:endParaRPr>
          </a:p>
        </p:txBody>
      </p:sp>
      <p:sp>
        <p:nvSpPr>
          <p:cNvPr id="26" name="TextBox 25"/>
          <p:cNvSpPr txBox="1"/>
          <p:nvPr/>
        </p:nvSpPr>
        <p:spPr>
          <a:xfrm>
            <a:off x="7771642" y="5694290"/>
            <a:ext cx="1257075" cy="246221"/>
          </a:xfrm>
          <a:prstGeom prst="rect">
            <a:avLst/>
          </a:prstGeom>
          <a:noFill/>
        </p:spPr>
        <p:txBody>
          <a:bodyPr wrap="none" rtlCol="0">
            <a:spAutoFit/>
          </a:bodyPr>
          <a:lstStyle/>
          <a:p>
            <a:pPr>
              <a:spcAft>
                <a:spcPts val="600"/>
              </a:spcAft>
            </a:pPr>
            <a:r>
              <a:rPr lang="en-US" sz="1000" dirty="0">
                <a:ea typeface="Verdana" pitchFamily="34" charset="0"/>
                <a:cs typeface="Verdana" pitchFamily="34" charset="0"/>
              </a:rPr>
              <a:t>Dr. Sam Pellegrino</a:t>
            </a:r>
          </a:p>
        </p:txBody>
      </p:sp>
      <p:pic>
        <p:nvPicPr>
          <p:cNvPr id="29" name="Picture 28"/>
          <p:cNvPicPr>
            <a:picLocks noChangeAspect="1"/>
          </p:cNvPicPr>
          <p:nvPr/>
        </p:nvPicPr>
        <p:blipFill>
          <a:blip r:embed="rId5"/>
          <a:stretch>
            <a:fillRect/>
          </a:stretch>
        </p:blipFill>
        <p:spPr>
          <a:xfrm>
            <a:off x="5094705" y="1934980"/>
            <a:ext cx="660400" cy="596900"/>
          </a:xfrm>
          <a:prstGeom prst="rect">
            <a:avLst/>
          </a:prstGeom>
        </p:spPr>
      </p:pic>
      <p:grpSp>
        <p:nvGrpSpPr>
          <p:cNvPr id="30" name="Group 29"/>
          <p:cNvGrpSpPr/>
          <p:nvPr/>
        </p:nvGrpSpPr>
        <p:grpSpPr>
          <a:xfrm>
            <a:off x="4357782" y="2020029"/>
            <a:ext cx="721764" cy="278710"/>
            <a:chOff x="234235" y="2867162"/>
            <a:chExt cx="721764" cy="278710"/>
          </a:xfrm>
        </p:grpSpPr>
        <p:cxnSp>
          <p:nvCxnSpPr>
            <p:cNvPr id="31" name="Straight Arrow Connector 30"/>
            <p:cNvCxnSpPr/>
            <p:nvPr/>
          </p:nvCxnSpPr>
          <p:spPr>
            <a:xfrm flipV="1">
              <a:off x="234235" y="3145870"/>
              <a:ext cx="721764" cy="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49394" y="2867162"/>
              <a:ext cx="60144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Log in</a:t>
              </a:r>
              <a:endParaRPr lang="en-US" sz="1200" dirty="0">
                <a:ea typeface="Verdana" pitchFamily="34" charset="0"/>
                <a:cs typeface="Verdana" pitchFamily="34" charset="0"/>
              </a:endParaRPr>
            </a:p>
          </p:txBody>
        </p:sp>
      </p:grpSp>
      <p:cxnSp>
        <p:nvCxnSpPr>
          <p:cNvPr id="9" name="Straight Arrow Connector 8"/>
          <p:cNvCxnSpPr>
            <a:stCxn id="29" idx="2"/>
            <a:endCxn id="15" idx="3"/>
          </p:cNvCxnSpPr>
          <p:nvPr/>
        </p:nvCxnSpPr>
        <p:spPr>
          <a:xfrm>
            <a:off x="5424905" y="2531880"/>
            <a:ext cx="994047" cy="19805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66091" y="1740644"/>
            <a:ext cx="2059368" cy="3970318"/>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lvl="0" indent="0">
              <a:buClr>
                <a:srgbClr val="005B94"/>
              </a:buClr>
              <a:buSzPct val="120000"/>
              <a:buFont typeface="Wingdings" pitchFamily="2" charset="2"/>
              <a:buNone/>
              <a:defRPr sz="1400" b="0" i="1">
                <a:solidFill>
                  <a:prstClr val="black"/>
                </a:solidFill>
                <a:latin typeface="Arial" pitchFamily="34" charset="0"/>
                <a:cs typeface="Arial" pitchFamily="34" charset="0"/>
              </a:defRPr>
            </a:lvl1pPr>
            <a:lvl2pPr marL="515938" lvl="1" indent="-228600">
              <a:buClr>
                <a:srgbClr val="005B94"/>
              </a:buClr>
              <a:buFont typeface="Arial" pitchFamily="34" charset="0"/>
              <a:buChar char="–"/>
              <a:defRPr sz="1600">
                <a:solidFill>
                  <a:prstClr val="black"/>
                </a:solidFill>
                <a:latin typeface="Arial" pitchFamily="34" charset="0"/>
                <a:cs typeface="Arial"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The ER doctor (Dr. Pellegrino) has questions about what medications Steve takes.  Steve is able to log into the ER’s EHR system using his personal account (as in Storyboard 1).  Steve authorizes the ER system to access the medications portion of his VA record. Dr. Pellegrino can now access the imported medication data without seeing the rest of Steve's records.</a:t>
            </a:r>
          </a:p>
        </p:txBody>
      </p:sp>
      <p:sp>
        <p:nvSpPr>
          <p:cNvPr id="52" name="TextBox 51"/>
          <p:cNvSpPr txBox="1"/>
          <p:nvPr/>
        </p:nvSpPr>
        <p:spPr>
          <a:xfrm>
            <a:off x="4718664" y="2864029"/>
            <a:ext cx="97013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Identity info</a:t>
            </a:r>
            <a:endParaRPr lang="en-US" sz="1200" dirty="0">
              <a:ea typeface="Verdana" pitchFamily="34" charset="0"/>
              <a:cs typeface="Verdana" pitchFamily="34" charset="0"/>
            </a:endParaRPr>
          </a:p>
        </p:txBody>
      </p:sp>
      <p:cxnSp>
        <p:nvCxnSpPr>
          <p:cNvPr id="36" name="Straight Arrow Connector 35"/>
          <p:cNvCxnSpPr>
            <a:endCxn id="14" idx="3"/>
          </p:cNvCxnSpPr>
          <p:nvPr/>
        </p:nvCxnSpPr>
        <p:spPr>
          <a:xfrm flipH="1">
            <a:off x="3438667" y="2531880"/>
            <a:ext cx="1986239" cy="2013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910940" y="5063377"/>
            <a:ext cx="2035739" cy="578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292833" y="4786378"/>
            <a:ext cx="100219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Medications</a:t>
            </a:r>
            <a:endParaRPr lang="en-US" sz="1200" dirty="0">
              <a:ea typeface="Verdana" pitchFamily="34" charset="0"/>
              <a:cs typeface="Verdana" pitchFamily="34" charset="0"/>
            </a:endParaRPr>
          </a:p>
        </p:txBody>
      </p:sp>
      <p:cxnSp>
        <p:nvCxnSpPr>
          <p:cNvPr id="33" name="Straight Arrow Connector 32"/>
          <p:cNvCxnSpPr>
            <a:stCxn id="23" idx="2"/>
            <a:endCxn id="14" idx="3"/>
          </p:cNvCxnSpPr>
          <p:nvPr/>
        </p:nvCxnSpPr>
        <p:spPr>
          <a:xfrm flipH="1">
            <a:off x="3438667" y="3098232"/>
            <a:ext cx="278229" cy="1447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6823729">
            <a:off x="2997889" y="3614089"/>
            <a:ext cx="973343" cy="253916"/>
          </a:xfrm>
          <a:prstGeom prst="rect">
            <a:avLst/>
          </a:prstGeom>
          <a:noFill/>
        </p:spPr>
        <p:txBody>
          <a:bodyPr wrap="none" rtlCol="0">
            <a:spAutoFit/>
          </a:bodyPr>
          <a:lstStyle/>
          <a:p>
            <a:pPr>
              <a:spcAft>
                <a:spcPts val="600"/>
              </a:spcAft>
            </a:pPr>
            <a:r>
              <a:rPr lang="en-US" sz="1050" dirty="0" smtClean="0">
                <a:ea typeface="Verdana" pitchFamily="34" charset="0"/>
                <a:cs typeface="Verdana" pitchFamily="34" charset="0"/>
              </a:rPr>
              <a:t>Authorization</a:t>
            </a:r>
            <a:endParaRPr lang="en-US" sz="1050" dirty="0">
              <a:ea typeface="Verdana" pitchFamily="34" charset="0"/>
              <a:cs typeface="Verdana" pitchFamily="34" charset="0"/>
            </a:endParaRPr>
          </a:p>
        </p:txBody>
      </p:sp>
      <p:cxnSp>
        <p:nvCxnSpPr>
          <p:cNvPr id="18" name="Straight Arrow Connector 17"/>
          <p:cNvCxnSpPr>
            <a:endCxn id="15" idx="0"/>
          </p:cNvCxnSpPr>
          <p:nvPr/>
        </p:nvCxnSpPr>
        <p:spPr>
          <a:xfrm flipH="1">
            <a:off x="6891225" y="5030386"/>
            <a:ext cx="1117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8329" y="4440285"/>
            <a:ext cx="783699" cy="1141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Rounded Rectangular Callout 26"/>
          <p:cNvSpPr/>
          <p:nvPr/>
        </p:nvSpPr>
        <p:spPr>
          <a:xfrm>
            <a:off x="6238115" y="1937893"/>
            <a:ext cx="2601086" cy="1838490"/>
          </a:xfrm>
          <a:prstGeom prst="wedgeRoundRectCallout">
            <a:avLst>
              <a:gd name="adj1" fmla="val -35926"/>
              <a:gd name="adj2" fmla="val 91303"/>
              <a:gd name="adj3" fmla="val 16667"/>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pic>
        <p:nvPicPr>
          <p:cNvPr id="3" name="Picture 2"/>
          <p:cNvPicPr>
            <a:picLocks noChangeAspect="1"/>
          </p:cNvPicPr>
          <p:nvPr/>
        </p:nvPicPr>
        <p:blipFill>
          <a:blip r:embed="rId7"/>
          <a:stretch>
            <a:fillRect/>
          </a:stretch>
        </p:blipFill>
        <p:spPr>
          <a:xfrm>
            <a:off x="6502009" y="2095292"/>
            <a:ext cx="2135786" cy="1513438"/>
          </a:xfrm>
          <a:prstGeom prst="rect">
            <a:avLst/>
          </a:prstGeom>
          <a:ln>
            <a:solidFill>
              <a:schemeClr val="tx1">
                <a:lumMod val="50000"/>
                <a:lumOff val="50000"/>
              </a:schemeClr>
            </a:solidFill>
          </a:ln>
        </p:spPr>
      </p:pic>
    </p:spTree>
    <p:extLst>
      <p:ext uri="{BB962C8B-B14F-4D97-AF65-F5344CB8AC3E}">
        <p14:creationId xmlns:p14="http://schemas.microsoft.com/office/powerpoint/2010/main" val="3760635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Storyboard </a:t>
            </a:r>
            <a:r>
              <a:rPr lang="en-US" dirty="0" smtClean="0"/>
              <a:t>4: VA Doctor accesses ER records</a:t>
            </a:r>
            <a:endParaRPr lang="en-US" dirty="0"/>
          </a:p>
        </p:txBody>
      </p:sp>
      <p:sp>
        <p:nvSpPr>
          <p:cNvPr id="6" name="TextBox 5"/>
          <p:cNvSpPr txBox="1"/>
          <p:nvPr/>
        </p:nvSpPr>
        <p:spPr>
          <a:xfrm>
            <a:off x="4402666" y="1485515"/>
            <a:ext cx="583914"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Patient</a:t>
            </a:r>
            <a:endParaRPr lang="en-US" sz="1000" dirty="0">
              <a:ea typeface="Verdana" pitchFamily="34" charset="0"/>
              <a:cs typeface="Verdana" pitchFamily="34" charset="0"/>
            </a:endParaRPr>
          </a:p>
        </p:txBody>
      </p:sp>
      <p:sp>
        <p:nvSpPr>
          <p:cNvPr id="7" name="TextBox 6"/>
          <p:cNvSpPr txBox="1"/>
          <p:nvPr/>
        </p:nvSpPr>
        <p:spPr>
          <a:xfrm>
            <a:off x="409527" y="6247113"/>
            <a:ext cx="351378"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VA</a:t>
            </a:r>
            <a:endParaRPr lang="en-US" sz="1000" dirty="0">
              <a:ea typeface="Verdana" pitchFamily="34" charset="0"/>
              <a:cs typeface="Verdana" pitchFamily="34" charset="0"/>
            </a:endParaRPr>
          </a:p>
        </p:txBody>
      </p:sp>
      <p:sp>
        <p:nvSpPr>
          <p:cNvPr id="8" name="TextBox 7"/>
          <p:cNvSpPr txBox="1"/>
          <p:nvPr/>
        </p:nvSpPr>
        <p:spPr>
          <a:xfrm>
            <a:off x="8698958" y="6247113"/>
            <a:ext cx="364202" cy="246221"/>
          </a:xfrm>
          <a:prstGeom prst="rect">
            <a:avLst/>
          </a:prstGeom>
          <a:noFill/>
        </p:spPr>
        <p:txBody>
          <a:bodyPr wrap="none" rtlCol="0">
            <a:spAutoFit/>
          </a:bodyPr>
          <a:lstStyle/>
          <a:p>
            <a:pPr algn="ctr">
              <a:spcAft>
                <a:spcPts val="600"/>
              </a:spcAft>
            </a:pPr>
            <a:r>
              <a:rPr lang="en-US" sz="1000" dirty="0" smtClean="0">
                <a:ea typeface="Verdana" pitchFamily="34" charset="0"/>
                <a:cs typeface="Verdana" pitchFamily="34" charset="0"/>
              </a:rPr>
              <a:t>ER</a:t>
            </a:r>
            <a:endParaRPr lang="en-US" sz="1000" dirty="0">
              <a:ea typeface="Verdana" pitchFamily="34" charset="0"/>
              <a:cs typeface="Verdana" pitchFamily="34" charset="0"/>
            </a:endParaRPr>
          </a:p>
        </p:txBody>
      </p:sp>
      <p:pic>
        <p:nvPicPr>
          <p:cNvPr id="10" name="Picture 9" descr="715rr6uRY0L._SL1500_.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3928" y="1934980"/>
            <a:ext cx="438738" cy="657450"/>
          </a:xfrm>
          <a:prstGeom prst="rect">
            <a:avLst/>
          </a:prstGeom>
          <a:noFill/>
        </p:spPr>
      </p:pic>
      <p:pic>
        <p:nvPicPr>
          <p:cNvPr id="11" name="Picture 10"/>
          <p:cNvPicPr>
            <a:picLocks noChangeAspect="1"/>
          </p:cNvPicPr>
          <p:nvPr/>
        </p:nvPicPr>
        <p:blipFill>
          <a:blip r:embed="rId4"/>
          <a:stretch>
            <a:fillRect/>
          </a:stretch>
        </p:blipFill>
        <p:spPr>
          <a:xfrm>
            <a:off x="3488266" y="1731736"/>
            <a:ext cx="457200" cy="1122023"/>
          </a:xfrm>
          <a:prstGeom prst="rect">
            <a:avLst/>
          </a:prstGeom>
        </p:spPr>
      </p:pic>
      <p:sp>
        <p:nvSpPr>
          <p:cNvPr id="14" name="Snip Single Corner Rectangle 13"/>
          <p:cNvSpPr/>
          <p:nvPr/>
        </p:nvSpPr>
        <p:spPr>
          <a:xfrm>
            <a:off x="2879671" y="3611023"/>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VA </a:t>
            </a:r>
          </a:p>
          <a:p>
            <a:pPr algn="ctr"/>
            <a:r>
              <a:rPr lang="en-US" sz="1400" dirty="0" smtClean="0">
                <a:solidFill>
                  <a:schemeClr val="tx1"/>
                </a:solidFill>
              </a:rPr>
              <a:t>EHR</a:t>
            </a:r>
            <a:endParaRPr lang="en-US" sz="1400" dirty="0">
              <a:solidFill>
                <a:schemeClr val="tx1"/>
              </a:solidFill>
            </a:endParaRPr>
          </a:p>
        </p:txBody>
      </p:sp>
      <p:sp>
        <p:nvSpPr>
          <p:cNvPr id="15" name="Snip Single Corner Rectangle 14"/>
          <p:cNvSpPr/>
          <p:nvPr/>
        </p:nvSpPr>
        <p:spPr>
          <a:xfrm>
            <a:off x="5859957" y="3943071"/>
            <a:ext cx="944546" cy="1035950"/>
          </a:xfrm>
          <a:prstGeom prst="snip1Rect">
            <a:avLst/>
          </a:prstGeom>
          <a:solidFill>
            <a:schemeClr val="accent3">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Steve’s</a:t>
            </a:r>
          </a:p>
          <a:p>
            <a:pPr algn="ctr"/>
            <a:r>
              <a:rPr lang="en-US" sz="1400" dirty="0" smtClean="0">
                <a:solidFill>
                  <a:schemeClr val="tx1"/>
                </a:solidFill>
              </a:rPr>
              <a:t>ER</a:t>
            </a:r>
          </a:p>
          <a:p>
            <a:pPr algn="ctr"/>
            <a:r>
              <a:rPr lang="en-US" sz="1400" dirty="0" smtClean="0">
                <a:solidFill>
                  <a:schemeClr val="tx1"/>
                </a:solidFill>
              </a:rPr>
              <a:t>EHR</a:t>
            </a:r>
            <a:endParaRPr lang="en-US" sz="1400" dirty="0">
              <a:solidFill>
                <a:schemeClr val="tx1"/>
              </a:solidFill>
            </a:endParaRPr>
          </a:p>
        </p:txBody>
      </p:sp>
      <p:sp>
        <p:nvSpPr>
          <p:cNvPr id="23" name="TextBox 22"/>
          <p:cNvSpPr txBox="1"/>
          <p:nvPr/>
        </p:nvSpPr>
        <p:spPr>
          <a:xfrm>
            <a:off x="3461858" y="2852011"/>
            <a:ext cx="510076"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Steve</a:t>
            </a:r>
            <a:endParaRPr lang="en-US" sz="1000" dirty="0">
              <a:ea typeface="Verdana" pitchFamily="34" charset="0"/>
              <a:cs typeface="Verdana" pitchFamily="34" charset="0"/>
            </a:endParaRPr>
          </a:p>
        </p:txBody>
      </p:sp>
      <p:sp>
        <p:nvSpPr>
          <p:cNvPr id="25" name="TextBox 24"/>
          <p:cNvSpPr txBox="1"/>
          <p:nvPr/>
        </p:nvSpPr>
        <p:spPr>
          <a:xfrm>
            <a:off x="427413" y="5899038"/>
            <a:ext cx="1148071"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Dr. Pat </a:t>
            </a:r>
            <a:r>
              <a:rPr lang="en-US" sz="1000" dirty="0" err="1" smtClean="0">
                <a:ea typeface="Verdana" pitchFamily="34" charset="0"/>
                <a:cs typeface="Verdana" pitchFamily="34" charset="0"/>
              </a:rPr>
              <a:t>Feelgood</a:t>
            </a:r>
            <a:endParaRPr lang="en-US" sz="1000" dirty="0">
              <a:ea typeface="Verdana" pitchFamily="34" charset="0"/>
              <a:cs typeface="Verdana" pitchFamily="34" charset="0"/>
            </a:endParaRPr>
          </a:p>
        </p:txBody>
      </p:sp>
      <p:sp>
        <p:nvSpPr>
          <p:cNvPr id="26" name="TextBox 25"/>
          <p:cNvSpPr txBox="1"/>
          <p:nvPr/>
        </p:nvSpPr>
        <p:spPr>
          <a:xfrm>
            <a:off x="7806085" y="5899038"/>
            <a:ext cx="1257075" cy="246221"/>
          </a:xfrm>
          <a:prstGeom prst="rect">
            <a:avLst/>
          </a:prstGeom>
          <a:noFill/>
        </p:spPr>
        <p:txBody>
          <a:bodyPr wrap="none" rtlCol="0">
            <a:spAutoFit/>
          </a:bodyPr>
          <a:lstStyle/>
          <a:p>
            <a:pPr>
              <a:spcAft>
                <a:spcPts val="600"/>
              </a:spcAft>
            </a:pPr>
            <a:r>
              <a:rPr lang="en-US" sz="1000" dirty="0">
                <a:ea typeface="Verdana" pitchFamily="34" charset="0"/>
                <a:cs typeface="Verdana" pitchFamily="34" charset="0"/>
              </a:rPr>
              <a:t>Dr. Sam Pellegrino</a:t>
            </a:r>
          </a:p>
        </p:txBody>
      </p:sp>
      <p:pic>
        <p:nvPicPr>
          <p:cNvPr id="27" name="Picture 26"/>
          <p:cNvPicPr>
            <a:picLocks noChangeAspect="1"/>
          </p:cNvPicPr>
          <p:nvPr/>
        </p:nvPicPr>
        <p:blipFill>
          <a:blip r:embed="rId5"/>
          <a:stretch>
            <a:fillRect/>
          </a:stretch>
        </p:blipFill>
        <p:spPr>
          <a:xfrm>
            <a:off x="2371749" y="5049321"/>
            <a:ext cx="660400" cy="596900"/>
          </a:xfrm>
          <a:prstGeom prst="rect">
            <a:avLst/>
          </a:prstGeom>
        </p:spPr>
      </p:pic>
      <p:grpSp>
        <p:nvGrpSpPr>
          <p:cNvPr id="33" name="Group 32"/>
          <p:cNvGrpSpPr/>
          <p:nvPr/>
        </p:nvGrpSpPr>
        <p:grpSpPr>
          <a:xfrm>
            <a:off x="1393298" y="5070772"/>
            <a:ext cx="978451" cy="277001"/>
            <a:chOff x="234235" y="2868871"/>
            <a:chExt cx="721764" cy="277001"/>
          </a:xfrm>
        </p:grpSpPr>
        <p:cxnSp>
          <p:nvCxnSpPr>
            <p:cNvPr id="34" name="Straight Arrow Connector 33"/>
            <p:cNvCxnSpPr/>
            <p:nvPr/>
          </p:nvCxnSpPr>
          <p:spPr>
            <a:xfrm flipV="1">
              <a:off x="234235" y="3145870"/>
              <a:ext cx="721764" cy="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4552" y="2868871"/>
              <a:ext cx="60144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Log in</a:t>
              </a:r>
              <a:endParaRPr lang="en-US" sz="1200" dirty="0">
                <a:ea typeface="Verdana" pitchFamily="34" charset="0"/>
                <a:cs typeface="Verdana" pitchFamily="34" charset="0"/>
              </a:endParaRPr>
            </a:p>
          </p:txBody>
        </p:sp>
      </p:grpSp>
      <p:cxnSp>
        <p:nvCxnSpPr>
          <p:cNvPr id="37" name="Straight Arrow Connector 36"/>
          <p:cNvCxnSpPr>
            <a:stCxn id="27" idx="3"/>
          </p:cNvCxnSpPr>
          <p:nvPr/>
        </p:nvCxnSpPr>
        <p:spPr>
          <a:xfrm flipV="1">
            <a:off x="3032149" y="4641789"/>
            <a:ext cx="2827808" cy="705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66091" y="1740644"/>
            <a:ext cx="2059368" cy="2031325"/>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lvl="0" indent="0">
              <a:buClr>
                <a:srgbClr val="005B94"/>
              </a:buClr>
              <a:buSzPct val="120000"/>
              <a:buFont typeface="Wingdings" pitchFamily="2" charset="2"/>
              <a:buNone/>
              <a:defRPr sz="1400" b="0" i="1">
                <a:solidFill>
                  <a:prstClr val="black"/>
                </a:solidFill>
                <a:latin typeface="Arial" pitchFamily="34" charset="0"/>
                <a:cs typeface="Arial" pitchFamily="34" charset="0"/>
              </a:defRPr>
            </a:lvl1pPr>
            <a:lvl2pPr marL="515938" lvl="1" indent="-228600">
              <a:buClr>
                <a:srgbClr val="005B94"/>
              </a:buClr>
              <a:buFont typeface="Arial" pitchFamily="34" charset="0"/>
              <a:buChar char="–"/>
              <a:defRPr sz="1600">
                <a:solidFill>
                  <a:prstClr val="black"/>
                </a:solidFill>
                <a:latin typeface="Arial" pitchFamily="34" charset="0"/>
                <a:cs typeface="Arial"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When Steve returns to see his VA doctor, Dr. </a:t>
            </a:r>
            <a:r>
              <a:rPr lang="en-US" dirty="0" err="1"/>
              <a:t>Feelgood</a:t>
            </a:r>
            <a:r>
              <a:rPr lang="en-US" dirty="0"/>
              <a:t> is able to access information about Steve’s injuries and treatment in the ER’s EHR system and update Steve’s VA records.</a:t>
            </a:r>
          </a:p>
        </p:txBody>
      </p:sp>
      <p:sp>
        <p:nvSpPr>
          <p:cNvPr id="36" name="TextBox 35"/>
          <p:cNvSpPr txBox="1"/>
          <p:nvPr/>
        </p:nvSpPr>
        <p:spPr>
          <a:xfrm rot="20731702">
            <a:off x="4121855" y="4945290"/>
            <a:ext cx="970137"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Identity info</a:t>
            </a:r>
            <a:endParaRPr lang="en-US" sz="1200" dirty="0">
              <a:ea typeface="Verdana" pitchFamily="34" charset="0"/>
              <a:cs typeface="Verdana" pitchFamily="34" charset="0"/>
            </a:endParaRPr>
          </a:p>
        </p:txBody>
      </p:sp>
      <p:cxnSp>
        <p:nvCxnSpPr>
          <p:cNvPr id="12" name="Straight Arrow Connector 11"/>
          <p:cNvCxnSpPr>
            <a:endCxn id="14" idx="0"/>
          </p:cNvCxnSpPr>
          <p:nvPr/>
        </p:nvCxnSpPr>
        <p:spPr>
          <a:xfrm flipH="1" flipV="1">
            <a:off x="3824217" y="4128998"/>
            <a:ext cx="2035740" cy="6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99322" y="4108394"/>
            <a:ext cx="1632178"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Condition information</a:t>
            </a:r>
            <a:endParaRPr lang="en-US" sz="1200" dirty="0">
              <a:ea typeface="Verdana" pitchFamily="34" charset="0"/>
              <a:cs typeface="Verdana" pitchFamily="34" charset="0"/>
            </a:endParaRPr>
          </a:p>
        </p:txBody>
      </p:sp>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31" y="4768580"/>
            <a:ext cx="783699" cy="1141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2772" y="4757971"/>
            <a:ext cx="783699" cy="1141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Rounded Rectangular Callout 12"/>
          <p:cNvSpPr/>
          <p:nvPr/>
        </p:nvSpPr>
        <p:spPr>
          <a:xfrm>
            <a:off x="4183297" y="1627448"/>
            <a:ext cx="4781799" cy="2182496"/>
          </a:xfrm>
          <a:prstGeom prst="wedgeRoundRectCallout">
            <a:avLst>
              <a:gd name="adj1" fmla="val -57831"/>
              <a:gd name="adj2" fmla="val 60223"/>
              <a:gd name="adj3" fmla="val 16667"/>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pic>
        <p:nvPicPr>
          <p:cNvPr id="4" name="Picture 3"/>
          <p:cNvPicPr>
            <a:picLocks noChangeAspect="1"/>
          </p:cNvPicPr>
          <p:nvPr/>
        </p:nvPicPr>
        <p:blipFill>
          <a:blip r:embed="rId7"/>
          <a:stretch>
            <a:fillRect/>
          </a:stretch>
        </p:blipFill>
        <p:spPr>
          <a:xfrm>
            <a:off x="4372408" y="1787857"/>
            <a:ext cx="4454063" cy="1831174"/>
          </a:xfrm>
          <a:prstGeom prst="rect">
            <a:avLst/>
          </a:prstGeom>
        </p:spPr>
      </p:pic>
    </p:spTree>
    <p:extLst>
      <p:ext uri="{BB962C8B-B14F-4D97-AF65-F5344CB8AC3E}">
        <p14:creationId xmlns:p14="http://schemas.microsoft.com/office/powerpoint/2010/main" val="1117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shown – Linking </a:t>
            </a:r>
            <a:r>
              <a:rPr lang="en-US" dirty="0"/>
              <a:t>Steve’s personal account to his medical records</a:t>
            </a:r>
          </a:p>
        </p:txBody>
      </p:sp>
      <p:sp>
        <p:nvSpPr>
          <p:cNvPr id="3" name="Content Placeholder 2"/>
          <p:cNvSpPr>
            <a:spLocks noGrp="1"/>
          </p:cNvSpPr>
          <p:nvPr>
            <p:ph idx="1"/>
          </p:nvPr>
        </p:nvSpPr>
        <p:spPr>
          <a:xfrm>
            <a:off x="609600" y="1447801"/>
            <a:ext cx="8229600" cy="1370814"/>
          </a:xfrm>
        </p:spPr>
        <p:txBody>
          <a:bodyPr>
            <a:normAutofit/>
          </a:bodyPr>
          <a:lstStyle/>
          <a:p>
            <a:r>
              <a:rPr lang="en-US" dirty="0" smtClean="0"/>
              <a:t>The pilot demonstrates Federated login using </a:t>
            </a:r>
            <a:r>
              <a:rPr lang="en-US" dirty="0" err="1" smtClean="0"/>
              <a:t>OpenID</a:t>
            </a:r>
            <a:r>
              <a:rPr lang="en-US" dirty="0" smtClean="0"/>
              <a:t> Connect, but doesn’t show how Steve’s example.com account is authorized to access his medical record</a:t>
            </a:r>
            <a:endParaRPr lang="en-US" dirty="0"/>
          </a:p>
        </p:txBody>
      </p:sp>
      <p:pic>
        <p:nvPicPr>
          <p:cNvPr id="11" name="Picture 10"/>
          <p:cNvPicPr>
            <a:picLocks noChangeAspect="1"/>
          </p:cNvPicPr>
          <p:nvPr/>
        </p:nvPicPr>
        <p:blipFill>
          <a:blip r:embed="rId3"/>
          <a:stretch>
            <a:fillRect/>
          </a:stretch>
        </p:blipFill>
        <p:spPr>
          <a:xfrm>
            <a:off x="6314789" y="2554664"/>
            <a:ext cx="2621128" cy="1776222"/>
          </a:xfrm>
          <a:prstGeom prst="rect">
            <a:avLst/>
          </a:prstGeom>
        </p:spPr>
      </p:pic>
      <p:sp>
        <p:nvSpPr>
          <p:cNvPr id="12" name="TextBox 11"/>
          <p:cNvSpPr txBox="1"/>
          <p:nvPr/>
        </p:nvSpPr>
        <p:spPr>
          <a:xfrm>
            <a:off x="1027522" y="2818615"/>
            <a:ext cx="184731" cy="338554"/>
          </a:xfrm>
          <a:prstGeom prst="rect">
            <a:avLst/>
          </a:prstGeom>
          <a:noFill/>
        </p:spPr>
        <p:txBody>
          <a:bodyPr wrap="none" rtlCol="0">
            <a:spAutoFit/>
          </a:bodyPr>
          <a:lstStyle/>
          <a:p>
            <a:pPr>
              <a:spcAft>
                <a:spcPts val="600"/>
              </a:spcAft>
            </a:pPr>
            <a:endParaRPr lang="en-US" sz="1600" dirty="0">
              <a:ea typeface="Verdana" pitchFamily="34" charset="0"/>
              <a:cs typeface="Verdana" pitchFamily="34" charset="0"/>
            </a:endParaRPr>
          </a:p>
        </p:txBody>
      </p:sp>
      <p:sp>
        <p:nvSpPr>
          <p:cNvPr id="13" name="TextBox 12"/>
          <p:cNvSpPr txBox="1"/>
          <p:nvPr/>
        </p:nvSpPr>
        <p:spPr>
          <a:xfrm>
            <a:off x="583323" y="2391480"/>
            <a:ext cx="5553526" cy="3016210"/>
          </a:xfrm>
          <a:prstGeom prst="rect">
            <a:avLst/>
          </a:prstGeom>
        </p:spPr>
        <p:txBody>
          <a:bodyPr vert="horz" lIns="91440" tIns="45720" rIns="91440" bIns="45720" rtlCol="0">
            <a:normAutofit/>
          </a:bodyPr>
          <a:lstStyle>
            <a:lvl1pPr marL="231775" indent="-231775">
              <a:spcBef>
                <a:spcPts val="0"/>
              </a:spcBef>
              <a:spcAft>
                <a:spcPts val="600"/>
              </a:spcAft>
              <a:buClr>
                <a:schemeClr val="tx2"/>
              </a:buClr>
              <a:buSzPct val="120000"/>
              <a:buFont typeface="Wingdings" pitchFamily="2" charset="2"/>
              <a:buChar char="§"/>
              <a:defRPr lang="en-US" sz="2000" b="1" smtClean="0">
                <a:latin typeface="Arial" pitchFamily="34" charset="0"/>
                <a:cs typeface="Arial" pitchFamily="34" charset="0"/>
              </a:defRPr>
            </a:lvl1pPr>
            <a:lvl2pPr marL="515938" indent="-228600">
              <a:spcBef>
                <a:spcPts val="0"/>
              </a:spcBef>
              <a:spcAft>
                <a:spcPts val="600"/>
              </a:spcAft>
              <a:buClr>
                <a:schemeClr val="tx2"/>
              </a:buClr>
              <a:buFont typeface="Arial" pitchFamily="34" charset="0"/>
              <a:buChar char="–"/>
              <a:defRPr lang="en-US" sz="2000" smtClean="0">
                <a:latin typeface="Arial" pitchFamily="34" charset="0"/>
                <a:cs typeface="Arial" pitchFamily="34" charset="0"/>
              </a:defRPr>
            </a:lvl2pPr>
            <a:lvl3pPr marL="747713" indent="-231775">
              <a:spcBef>
                <a:spcPts val="0"/>
              </a:spcBef>
              <a:spcAft>
                <a:spcPts val="600"/>
              </a:spcAft>
              <a:buClr>
                <a:schemeClr val="tx2"/>
              </a:buClr>
              <a:buSzPct val="110000"/>
              <a:buFont typeface="Wingdings" pitchFamily="2" charset="2"/>
              <a:buChar char="§"/>
              <a:defRPr lang="en-US" smtClean="0">
                <a:latin typeface="Arial" pitchFamily="34" charset="0"/>
                <a:cs typeface="Arial" pitchFamily="34" charset="0"/>
              </a:defRPr>
            </a:lvl3pPr>
            <a:lvl4pPr marL="1027113" indent="-280988">
              <a:spcBef>
                <a:spcPts val="0"/>
              </a:spcBef>
              <a:spcAft>
                <a:spcPts val="600"/>
              </a:spcAft>
              <a:buClr>
                <a:schemeClr val="tx2"/>
              </a:buClr>
              <a:buFont typeface="Arial" pitchFamily="34" charset="0"/>
              <a:buChar char="–"/>
              <a:defRPr lang="en-US" smtClean="0">
                <a:latin typeface="Arial" pitchFamily="34" charset="0"/>
                <a:cs typeface="Arial" pitchFamily="34" charset="0"/>
              </a:defRPr>
            </a:lvl4pPr>
            <a:lvl5pPr marL="1319213" indent="-228600">
              <a:spcBef>
                <a:spcPts val="0"/>
              </a:spcBef>
              <a:spcAft>
                <a:spcPts val="600"/>
              </a:spcAft>
              <a:buClr>
                <a:schemeClr val="tx2"/>
              </a:buClr>
              <a:buSzPct val="60000"/>
              <a:buFont typeface="Wingdings" pitchFamily="2" charset="2"/>
              <a:buChar char="q"/>
              <a:tabLst/>
              <a:defRPr lang="en-US" smtClean="0">
                <a:latin typeface="Arial" pitchFamily="34" charset="0"/>
                <a:cs typeface="Arial" pitchFamily="34" charset="0"/>
              </a:defRPr>
            </a:lvl5pPr>
            <a:lvl6pPr marL="1608138" indent="-228600">
              <a:spcBef>
                <a:spcPts val="0"/>
              </a:spcBef>
              <a:spcAft>
                <a:spcPts val="600"/>
              </a:spcAft>
              <a:buClr>
                <a:schemeClr val="tx2"/>
              </a:buClr>
              <a:buFont typeface="Helvetica LT Std" pitchFamily="34" charset="0"/>
              <a:buChar char="–"/>
              <a:tabLst/>
              <a:defRPr lang="en-US" smtClean="0">
                <a:latin typeface="Arial" pitchFamily="34" charset="0"/>
                <a:cs typeface="Arial" pitchFamily="34" charset="0"/>
              </a:defRPr>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Steve could demonstrate ownership of his example.com account by logging into it during his registration at the VA or ER</a:t>
            </a:r>
          </a:p>
          <a:p>
            <a:pPr lvl="1"/>
            <a:r>
              <a:rPr lang="en-US" dirty="0"/>
              <a:t>This requires the FHIR server to have a mechanism for registering an external account as an authorized account belonging to the </a:t>
            </a:r>
            <a:r>
              <a:rPr lang="en-US" dirty="0" smtClean="0"/>
              <a:t>patient</a:t>
            </a:r>
            <a:endParaRPr lang="en-US" dirty="0"/>
          </a:p>
        </p:txBody>
      </p:sp>
      <p:sp>
        <p:nvSpPr>
          <p:cNvPr id="16" name="Content Placeholder 2"/>
          <p:cNvSpPr txBox="1">
            <a:spLocks/>
          </p:cNvSpPr>
          <p:nvPr/>
        </p:nvSpPr>
        <p:spPr>
          <a:xfrm>
            <a:off x="583323" y="4722283"/>
            <a:ext cx="8229600" cy="1549308"/>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0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a:t>
            </a:r>
            <a:r>
              <a:rPr lang="en-US" dirty="0"/>
              <a:t>NSTIC </a:t>
            </a:r>
            <a:r>
              <a:rPr lang="en-US" dirty="0" smtClean="0"/>
              <a:t>AAMVA* pilot </a:t>
            </a:r>
            <a:r>
              <a:rPr lang="en-US" dirty="0"/>
              <a:t>with INOVA Fairfax </a:t>
            </a:r>
            <a:r>
              <a:rPr lang="en-US" dirty="0" smtClean="0"/>
              <a:t>Hospital demonstrates </a:t>
            </a:r>
            <a:r>
              <a:rPr lang="en-US" dirty="0"/>
              <a:t>the use of external patient credentials to access medical </a:t>
            </a:r>
            <a:r>
              <a:rPr lang="en-US" dirty="0" smtClean="0"/>
              <a:t>data</a:t>
            </a:r>
          </a:p>
          <a:p>
            <a:pPr lvl="1"/>
            <a:r>
              <a:rPr lang="en-US" dirty="0" smtClean="0"/>
              <a:t>http</a:t>
            </a:r>
            <a:r>
              <a:rPr lang="en-US" dirty="0"/>
              <a:t>://himss.files.cms-plus.com/2014Conference/handouts/78.pdf</a:t>
            </a:r>
          </a:p>
        </p:txBody>
      </p:sp>
      <p:sp>
        <p:nvSpPr>
          <p:cNvPr id="4" name="TextBox 3"/>
          <p:cNvSpPr txBox="1"/>
          <p:nvPr/>
        </p:nvSpPr>
        <p:spPr>
          <a:xfrm>
            <a:off x="793080" y="6345994"/>
            <a:ext cx="3905043"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 American Association of Motor Vehicle Administrators</a:t>
            </a:r>
            <a:endParaRPr lang="en-US" sz="1200" dirty="0">
              <a:ea typeface="Verdana" pitchFamily="34" charset="0"/>
              <a:cs typeface="Verdana" pitchFamily="34" charset="0"/>
            </a:endParaRPr>
          </a:p>
        </p:txBody>
      </p:sp>
    </p:spTree>
    <p:extLst>
      <p:ext uri="{BB962C8B-B14F-4D97-AF65-F5344CB8AC3E}">
        <p14:creationId xmlns:p14="http://schemas.microsoft.com/office/powerpoint/2010/main" val="1889663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shown – Authorizing users to access </a:t>
            </a:r>
            <a:r>
              <a:rPr lang="en-US" dirty="0"/>
              <a:t>resources across domains</a:t>
            </a:r>
          </a:p>
        </p:txBody>
      </p:sp>
      <p:sp>
        <p:nvSpPr>
          <p:cNvPr id="3" name="Content Placeholder 2"/>
          <p:cNvSpPr>
            <a:spLocks noGrp="1"/>
          </p:cNvSpPr>
          <p:nvPr>
            <p:ph idx="1"/>
          </p:nvPr>
        </p:nvSpPr>
        <p:spPr/>
        <p:txBody>
          <a:bodyPr>
            <a:normAutofit/>
          </a:bodyPr>
          <a:lstStyle/>
          <a:p>
            <a:r>
              <a:rPr lang="en-US" dirty="0" smtClean="0"/>
              <a:t>The pilot demonstrates Federated login using </a:t>
            </a:r>
            <a:r>
              <a:rPr lang="en-US" dirty="0" err="1" smtClean="0"/>
              <a:t>OpenID</a:t>
            </a:r>
            <a:r>
              <a:rPr lang="en-US" dirty="0" smtClean="0"/>
              <a:t> Connect, and </a:t>
            </a:r>
            <a:r>
              <a:rPr lang="en-US" dirty="0" err="1" smtClean="0"/>
              <a:t>OAuth</a:t>
            </a:r>
            <a:r>
              <a:rPr lang="en-US" dirty="0" smtClean="0"/>
              <a:t> authorization of a FHIR client in one domain to access resources in another.  </a:t>
            </a:r>
          </a:p>
          <a:p>
            <a:r>
              <a:rPr lang="en-US" dirty="0" smtClean="0"/>
              <a:t>Steve’s VA doctor is explicitly granted access by name to his ER record.</a:t>
            </a:r>
          </a:p>
        </p:txBody>
      </p:sp>
      <p:pic>
        <p:nvPicPr>
          <p:cNvPr id="6" name="Picture 2" descr="https://pbs.twimg.com/profile_images/764409149/UMA-logo-squ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82097"/>
            <a:ext cx="1600200" cy="16002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Content Placeholder 2"/>
          <p:cNvSpPr txBox="1">
            <a:spLocks/>
          </p:cNvSpPr>
          <p:nvPr/>
        </p:nvSpPr>
        <p:spPr>
          <a:xfrm>
            <a:off x="609599" y="3062925"/>
            <a:ext cx="6629399" cy="2372675"/>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0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User-Managed Access (UMA) can enable more robust, policy-based, user-defined access controls over data without having to define rules in each data store</a:t>
            </a:r>
          </a:p>
          <a:p>
            <a:pPr lvl="1"/>
            <a:r>
              <a:rPr lang="en-US" dirty="0" smtClean="0"/>
              <a:t>E.g., authorizing any physician or lab technician who is authorized to his ER files to access his VA files</a:t>
            </a:r>
          </a:p>
        </p:txBody>
      </p:sp>
      <p:sp>
        <p:nvSpPr>
          <p:cNvPr id="8" name="Content Placeholder 2"/>
          <p:cNvSpPr txBox="1">
            <a:spLocks/>
          </p:cNvSpPr>
          <p:nvPr/>
        </p:nvSpPr>
        <p:spPr>
          <a:xfrm>
            <a:off x="609599" y="5015184"/>
            <a:ext cx="8402425" cy="1394135"/>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0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UMA was not mature enough to profile and demo for this effort</a:t>
            </a:r>
          </a:p>
          <a:p>
            <a:r>
              <a:rPr lang="en-US" dirty="0" smtClean="0"/>
              <a:t>The </a:t>
            </a:r>
            <a:r>
              <a:rPr lang="en-US" dirty="0" err="1" smtClean="0"/>
              <a:t>OpenID</a:t>
            </a:r>
            <a:r>
              <a:rPr lang="en-US" dirty="0" smtClean="0"/>
              <a:t> Foundation’s Health Relationship Trust (HEART) working group is working towards UMA profiles for this type of use case</a:t>
            </a:r>
            <a:endParaRPr lang="en-US" dirty="0"/>
          </a:p>
        </p:txBody>
      </p:sp>
    </p:spTree>
    <p:extLst>
      <p:ext uri="{BB962C8B-B14F-4D97-AF65-F5344CB8AC3E}">
        <p14:creationId xmlns:p14="http://schemas.microsoft.com/office/powerpoint/2010/main" val="4277028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shown – Ingesting EHR data from external sources</a:t>
            </a:r>
            <a:endParaRPr lang="en-US" dirty="0"/>
          </a:p>
        </p:txBody>
      </p:sp>
      <p:sp>
        <p:nvSpPr>
          <p:cNvPr id="3" name="Content Placeholder 2"/>
          <p:cNvSpPr>
            <a:spLocks noGrp="1"/>
          </p:cNvSpPr>
          <p:nvPr>
            <p:ph idx="1"/>
          </p:nvPr>
        </p:nvSpPr>
        <p:spPr/>
        <p:txBody>
          <a:bodyPr/>
          <a:lstStyle/>
          <a:p>
            <a:r>
              <a:rPr lang="en-US" dirty="0" smtClean="0"/>
              <a:t>Steve’s VA doctor imports data from the ER’s EHR system in to VA’s EHR system</a:t>
            </a:r>
          </a:p>
          <a:p>
            <a:r>
              <a:rPr lang="en-US" dirty="0" smtClean="0"/>
              <a:t>Technically it would be possible today for two EHR systems to share medical data across domains as FHIR resources</a:t>
            </a:r>
          </a:p>
          <a:p>
            <a:r>
              <a:rPr lang="en-US" dirty="0" smtClean="0"/>
              <a:t>Difficult policy questions must be resolved before this can become a practical reality, including:</a:t>
            </a:r>
          </a:p>
          <a:p>
            <a:pPr lvl="1"/>
            <a:r>
              <a:rPr lang="en-US" dirty="0" smtClean="0"/>
              <a:t>Persistence – whether data obtained from external sources should be stored natively in the receiving EHR, a PHR, or some other repository</a:t>
            </a:r>
          </a:p>
          <a:p>
            <a:pPr lvl="1"/>
            <a:r>
              <a:rPr lang="en-US" dirty="0" smtClean="0"/>
              <a:t>Provenance – how to maintain linkage of data to the external source from which it was obtained</a:t>
            </a:r>
          </a:p>
          <a:p>
            <a:pPr lvl="1"/>
            <a:r>
              <a:rPr lang="en-US" dirty="0" smtClean="0"/>
              <a:t>Data usage policies – how data can be used based on provenance information </a:t>
            </a:r>
          </a:p>
          <a:p>
            <a:pPr lvl="2"/>
            <a:r>
              <a:rPr lang="en-US" dirty="0" smtClean="0"/>
              <a:t>(e.g., data from some sources may not be used in diagnostics)</a:t>
            </a:r>
            <a:endParaRPr lang="en-US" dirty="0"/>
          </a:p>
        </p:txBody>
      </p:sp>
    </p:spTree>
    <p:extLst>
      <p:ext uri="{BB962C8B-B14F-4D97-AF65-F5344CB8AC3E}">
        <p14:creationId xmlns:p14="http://schemas.microsoft.com/office/powerpoint/2010/main" val="2222482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542600" y="2004090"/>
            <a:ext cx="660400" cy="596900"/>
          </a:xfrm>
          <a:prstGeom prst="rect">
            <a:avLst/>
          </a:prstGeom>
        </p:spPr>
      </p:pic>
      <p:pic>
        <p:nvPicPr>
          <p:cNvPr id="14" name="Picture 13"/>
          <p:cNvPicPr>
            <a:picLocks noChangeAspect="1"/>
          </p:cNvPicPr>
          <p:nvPr/>
        </p:nvPicPr>
        <p:blipFill>
          <a:blip r:embed="rId3"/>
          <a:stretch>
            <a:fillRect/>
          </a:stretch>
        </p:blipFill>
        <p:spPr>
          <a:xfrm>
            <a:off x="5174019" y="2004090"/>
            <a:ext cx="596900" cy="647700"/>
          </a:xfrm>
          <a:prstGeom prst="rect">
            <a:avLst/>
          </a:prstGeom>
        </p:spPr>
      </p:pic>
      <p:pic>
        <p:nvPicPr>
          <p:cNvPr id="15" name="Picture 14"/>
          <p:cNvPicPr>
            <a:picLocks noChangeAspect="1"/>
          </p:cNvPicPr>
          <p:nvPr/>
        </p:nvPicPr>
        <p:blipFill>
          <a:blip r:embed="rId4"/>
          <a:stretch>
            <a:fillRect/>
          </a:stretch>
        </p:blipFill>
        <p:spPr>
          <a:xfrm>
            <a:off x="2603834" y="5107918"/>
            <a:ext cx="596900" cy="647700"/>
          </a:xfrm>
          <a:prstGeom prst="rect">
            <a:avLst/>
          </a:prstGeom>
        </p:spPr>
      </p:pic>
      <p:pic>
        <p:nvPicPr>
          <p:cNvPr id="16" name="Picture 15"/>
          <p:cNvPicPr>
            <a:picLocks noChangeAspect="1"/>
          </p:cNvPicPr>
          <p:nvPr/>
        </p:nvPicPr>
        <p:blipFill>
          <a:blip r:embed="rId5"/>
          <a:stretch>
            <a:fillRect/>
          </a:stretch>
        </p:blipFill>
        <p:spPr>
          <a:xfrm>
            <a:off x="6180472" y="5107918"/>
            <a:ext cx="596900" cy="647700"/>
          </a:xfrm>
          <a:prstGeom prst="rect">
            <a:avLst/>
          </a:prstGeom>
        </p:spPr>
      </p:pic>
      <p:pic>
        <p:nvPicPr>
          <p:cNvPr id="17" name="Picture 16"/>
          <p:cNvPicPr>
            <a:picLocks noChangeAspect="1"/>
          </p:cNvPicPr>
          <p:nvPr/>
        </p:nvPicPr>
        <p:blipFill>
          <a:blip r:embed="rId6"/>
          <a:stretch>
            <a:fillRect/>
          </a:stretch>
        </p:blipFill>
        <p:spPr>
          <a:xfrm>
            <a:off x="1387406" y="3098800"/>
            <a:ext cx="660400" cy="596900"/>
          </a:xfrm>
          <a:prstGeom prst="rect">
            <a:avLst/>
          </a:prstGeom>
        </p:spPr>
      </p:pic>
      <p:pic>
        <p:nvPicPr>
          <p:cNvPr id="18" name="Picture 17"/>
          <p:cNvPicPr>
            <a:picLocks noChangeAspect="1"/>
          </p:cNvPicPr>
          <p:nvPr/>
        </p:nvPicPr>
        <p:blipFill>
          <a:blip r:embed="rId7"/>
          <a:stretch>
            <a:fillRect/>
          </a:stretch>
        </p:blipFill>
        <p:spPr>
          <a:xfrm>
            <a:off x="7301331" y="3098800"/>
            <a:ext cx="660400" cy="596900"/>
          </a:xfrm>
          <a:prstGeom prst="rect">
            <a:avLst/>
          </a:prstGeom>
        </p:spPr>
      </p:pic>
      <p:pic>
        <p:nvPicPr>
          <p:cNvPr id="19" name="Picture 18"/>
          <p:cNvPicPr>
            <a:picLocks noChangeAspect="1"/>
          </p:cNvPicPr>
          <p:nvPr/>
        </p:nvPicPr>
        <p:blipFill>
          <a:blip r:embed="rId8"/>
          <a:stretch>
            <a:fillRect/>
          </a:stretch>
        </p:blipFill>
        <p:spPr>
          <a:xfrm>
            <a:off x="3642486" y="5612113"/>
            <a:ext cx="457200" cy="635000"/>
          </a:xfrm>
          <a:prstGeom prst="rect">
            <a:avLst/>
          </a:prstGeom>
        </p:spPr>
      </p:pic>
      <p:pic>
        <p:nvPicPr>
          <p:cNvPr id="20" name="Picture 19"/>
          <p:cNvPicPr>
            <a:picLocks noChangeAspect="1"/>
          </p:cNvPicPr>
          <p:nvPr/>
        </p:nvPicPr>
        <p:blipFill>
          <a:blip r:embed="rId9"/>
          <a:stretch>
            <a:fillRect/>
          </a:stretch>
        </p:blipFill>
        <p:spPr>
          <a:xfrm>
            <a:off x="5313719" y="5612113"/>
            <a:ext cx="457200" cy="635000"/>
          </a:xfrm>
          <a:prstGeom prst="rect">
            <a:avLst/>
          </a:prstGeom>
        </p:spPr>
      </p:pic>
      <p:pic>
        <p:nvPicPr>
          <p:cNvPr id="21" name="Picture 20"/>
          <p:cNvPicPr>
            <a:picLocks noChangeAspect="1"/>
          </p:cNvPicPr>
          <p:nvPr/>
        </p:nvPicPr>
        <p:blipFill>
          <a:blip r:embed="rId10"/>
          <a:stretch>
            <a:fillRect/>
          </a:stretch>
        </p:blipFill>
        <p:spPr>
          <a:xfrm>
            <a:off x="1685856" y="4172966"/>
            <a:ext cx="660400" cy="533400"/>
          </a:xfrm>
          <a:prstGeom prst="rect">
            <a:avLst/>
          </a:prstGeom>
        </p:spPr>
      </p:pic>
      <p:pic>
        <p:nvPicPr>
          <p:cNvPr id="22" name="Picture 21"/>
          <p:cNvPicPr>
            <a:picLocks noChangeAspect="1"/>
          </p:cNvPicPr>
          <p:nvPr/>
        </p:nvPicPr>
        <p:blipFill>
          <a:blip r:embed="rId11"/>
          <a:stretch>
            <a:fillRect/>
          </a:stretch>
        </p:blipFill>
        <p:spPr>
          <a:xfrm>
            <a:off x="6916888" y="4172966"/>
            <a:ext cx="660400" cy="533400"/>
          </a:xfrm>
          <a:prstGeom prst="rect">
            <a:avLst/>
          </a:prstGeom>
        </p:spPr>
      </p:pic>
      <p:sp>
        <p:nvSpPr>
          <p:cNvPr id="2" name="Title 1"/>
          <p:cNvSpPr>
            <a:spLocks noGrp="1"/>
          </p:cNvSpPr>
          <p:nvPr>
            <p:ph type="title"/>
          </p:nvPr>
        </p:nvSpPr>
        <p:spPr/>
        <p:txBody>
          <a:bodyPr/>
          <a:lstStyle/>
          <a:p>
            <a:r>
              <a:rPr lang="en-US" dirty="0"/>
              <a:t>Pilot Implementation </a:t>
            </a:r>
            <a:r>
              <a:rPr lang="en-US" dirty="0" smtClean="0"/>
              <a:t/>
            </a:r>
            <a:br>
              <a:rPr lang="en-US" dirty="0" smtClean="0"/>
            </a:br>
            <a:r>
              <a:rPr lang="en-US" b="0" dirty="0" smtClean="0"/>
              <a:t>Components</a:t>
            </a:r>
            <a:endParaRPr lang="en-US" b="0" dirty="0"/>
          </a:p>
        </p:txBody>
      </p:sp>
      <p:sp>
        <p:nvSpPr>
          <p:cNvPr id="3" name="TextBox 2"/>
          <p:cNvSpPr txBox="1"/>
          <p:nvPr/>
        </p:nvSpPr>
        <p:spPr>
          <a:xfrm>
            <a:off x="4402666" y="1485515"/>
            <a:ext cx="583914" cy="246221"/>
          </a:xfrm>
          <a:prstGeom prst="rect">
            <a:avLst/>
          </a:prstGeom>
          <a:noFill/>
        </p:spPr>
        <p:txBody>
          <a:bodyPr wrap="none" rtlCol="0">
            <a:spAutoFit/>
          </a:bodyPr>
          <a:lstStyle/>
          <a:p>
            <a:pPr>
              <a:spcAft>
                <a:spcPts val="600"/>
              </a:spcAft>
            </a:pPr>
            <a:r>
              <a:rPr lang="en-US" sz="1000" dirty="0" smtClean="0">
                <a:ea typeface="Verdana" pitchFamily="34" charset="0"/>
                <a:cs typeface="Verdana" pitchFamily="34" charset="0"/>
              </a:rPr>
              <a:t>Patient</a:t>
            </a:r>
            <a:endParaRPr lang="en-US" sz="1000" dirty="0">
              <a:ea typeface="Verdana" pitchFamily="34" charset="0"/>
              <a:cs typeface="Verdana" pitchFamily="34" charset="0"/>
            </a:endParaRPr>
          </a:p>
        </p:txBody>
      </p:sp>
      <p:sp>
        <p:nvSpPr>
          <p:cNvPr id="23" name="TextBox 22"/>
          <p:cNvSpPr txBox="1"/>
          <p:nvPr/>
        </p:nvSpPr>
        <p:spPr>
          <a:xfrm>
            <a:off x="409527" y="6247113"/>
            <a:ext cx="351378" cy="246221"/>
          </a:xfrm>
          <a:prstGeom prst="rect">
            <a:avLst/>
          </a:prstGeom>
          <a:noFill/>
        </p:spPr>
        <p:txBody>
          <a:bodyPr wrap="none" rtlCol="0">
            <a:spAutoFit/>
          </a:bodyPr>
          <a:lstStyle>
            <a:defPPr>
              <a:defRPr lang="en-US"/>
            </a:defPPr>
            <a:lvl1pPr>
              <a:spcAft>
                <a:spcPts val="600"/>
              </a:spcAft>
              <a:defRPr sz="1000">
                <a:ea typeface="Verdana" pitchFamily="34" charset="0"/>
                <a:cs typeface="Verdana" pitchFamily="34" charset="0"/>
              </a:defRPr>
            </a:lvl1pPr>
          </a:lstStyle>
          <a:p>
            <a:r>
              <a:rPr lang="en-US" dirty="0"/>
              <a:t>VA</a:t>
            </a:r>
          </a:p>
        </p:txBody>
      </p:sp>
      <p:sp>
        <p:nvSpPr>
          <p:cNvPr id="24" name="TextBox 23"/>
          <p:cNvSpPr txBox="1"/>
          <p:nvPr/>
        </p:nvSpPr>
        <p:spPr>
          <a:xfrm>
            <a:off x="8698958" y="6247113"/>
            <a:ext cx="364202" cy="246221"/>
          </a:xfrm>
          <a:prstGeom prst="rect">
            <a:avLst/>
          </a:prstGeom>
          <a:noFill/>
        </p:spPr>
        <p:txBody>
          <a:bodyPr wrap="none" rtlCol="0">
            <a:spAutoFit/>
          </a:bodyPr>
          <a:lstStyle/>
          <a:p>
            <a:pPr algn="ctr">
              <a:spcAft>
                <a:spcPts val="600"/>
              </a:spcAft>
            </a:pPr>
            <a:r>
              <a:rPr lang="en-US" sz="1000" dirty="0">
                <a:ea typeface="Verdana" pitchFamily="34" charset="0"/>
                <a:cs typeface="Verdana" pitchFamily="34" charset="0"/>
              </a:rPr>
              <a:t>ER</a:t>
            </a:r>
          </a:p>
        </p:txBody>
      </p:sp>
      <p:grpSp>
        <p:nvGrpSpPr>
          <p:cNvPr id="25" name="Group 24"/>
          <p:cNvGrpSpPr/>
          <p:nvPr/>
        </p:nvGrpSpPr>
        <p:grpSpPr>
          <a:xfrm>
            <a:off x="8308095" y="306115"/>
            <a:ext cx="617875" cy="744976"/>
            <a:chOff x="7397336" y="66819"/>
            <a:chExt cx="617875" cy="744976"/>
          </a:xfrm>
        </p:grpSpPr>
        <p:pic>
          <p:nvPicPr>
            <p:cNvPr id="26" name="Picture 25"/>
            <p:cNvPicPr>
              <a:picLocks noChangeAspect="1"/>
            </p:cNvPicPr>
            <p:nvPr/>
          </p:nvPicPr>
          <p:blipFill>
            <a:blip r:embed="rId4"/>
            <a:stretch>
              <a:fillRect/>
            </a:stretch>
          </p:blipFill>
          <p:spPr>
            <a:xfrm>
              <a:off x="7406327" y="444721"/>
              <a:ext cx="169026" cy="183411"/>
            </a:xfrm>
            <a:prstGeom prst="rect">
              <a:avLst/>
            </a:prstGeom>
          </p:spPr>
        </p:pic>
        <p:pic>
          <p:nvPicPr>
            <p:cNvPr id="27" name="Picture 26"/>
            <p:cNvPicPr>
              <a:picLocks noChangeAspect="1"/>
            </p:cNvPicPr>
            <p:nvPr/>
          </p:nvPicPr>
          <p:blipFill>
            <a:blip r:embed="rId6"/>
            <a:stretch>
              <a:fillRect/>
            </a:stretch>
          </p:blipFill>
          <p:spPr>
            <a:xfrm>
              <a:off x="7397337" y="89477"/>
              <a:ext cx="187007" cy="169026"/>
            </a:xfrm>
            <a:prstGeom prst="rect">
              <a:avLst/>
            </a:prstGeom>
          </p:spPr>
        </p:pic>
        <p:pic>
          <p:nvPicPr>
            <p:cNvPr id="28" name="Picture 27"/>
            <p:cNvPicPr>
              <a:picLocks noChangeAspect="1"/>
            </p:cNvPicPr>
            <p:nvPr/>
          </p:nvPicPr>
          <p:blipFill>
            <a:blip r:embed="rId8"/>
            <a:stretch>
              <a:fillRect/>
            </a:stretch>
          </p:blipFill>
          <p:spPr>
            <a:xfrm>
              <a:off x="7426107" y="631980"/>
              <a:ext cx="129467" cy="179815"/>
            </a:xfrm>
            <a:prstGeom prst="rect">
              <a:avLst/>
            </a:prstGeom>
          </p:spPr>
        </p:pic>
        <p:pic>
          <p:nvPicPr>
            <p:cNvPr id="29" name="Picture 28"/>
            <p:cNvPicPr>
              <a:picLocks noChangeAspect="1"/>
            </p:cNvPicPr>
            <p:nvPr/>
          </p:nvPicPr>
          <p:blipFill>
            <a:blip r:embed="rId10"/>
            <a:stretch>
              <a:fillRect/>
            </a:stretch>
          </p:blipFill>
          <p:spPr>
            <a:xfrm>
              <a:off x="7397336" y="273908"/>
              <a:ext cx="187008" cy="151045"/>
            </a:xfrm>
            <a:prstGeom prst="rect">
              <a:avLst/>
            </a:prstGeom>
          </p:spPr>
        </p:pic>
        <p:sp>
          <p:nvSpPr>
            <p:cNvPr id="30" name="TextBox 29"/>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31" name="TextBox 30"/>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32" name="TextBox 31"/>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33" name="TextBox 32"/>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4" name="TextBox 3"/>
          <p:cNvSpPr txBox="1"/>
          <p:nvPr/>
        </p:nvSpPr>
        <p:spPr>
          <a:xfrm>
            <a:off x="3098278" y="2614355"/>
            <a:ext cx="1545616"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Identity Provider (</a:t>
            </a:r>
            <a:r>
              <a:rPr lang="en-US" sz="1100" dirty="0" err="1" smtClean="0">
                <a:ea typeface="Verdana" pitchFamily="34" charset="0"/>
                <a:cs typeface="Verdana" pitchFamily="34" charset="0"/>
              </a:rPr>
              <a:t>IdP</a:t>
            </a:r>
            <a:r>
              <a:rPr lang="en-US" sz="1100" dirty="0" smtClean="0">
                <a:ea typeface="Verdana" pitchFamily="34" charset="0"/>
                <a:cs typeface="Verdana" pitchFamily="34" charset="0"/>
              </a:rPr>
              <a:t>)</a:t>
            </a:r>
            <a:endParaRPr lang="en-US" sz="1100" dirty="0">
              <a:ea typeface="Verdana" pitchFamily="34" charset="0"/>
              <a:cs typeface="Verdana" pitchFamily="34" charset="0"/>
            </a:endParaRPr>
          </a:p>
        </p:txBody>
      </p:sp>
      <p:sp>
        <p:nvSpPr>
          <p:cNvPr id="34" name="TextBox 33"/>
          <p:cNvSpPr txBox="1"/>
          <p:nvPr/>
        </p:nvSpPr>
        <p:spPr>
          <a:xfrm>
            <a:off x="6855983" y="3695700"/>
            <a:ext cx="1545616"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Identity Provider (</a:t>
            </a:r>
            <a:r>
              <a:rPr lang="en-US" sz="1100" dirty="0" err="1" smtClean="0">
                <a:ea typeface="Verdana" pitchFamily="34" charset="0"/>
                <a:cs typeface="Verdana" pitchFamily="34" charset="0"/>
              </a:rPr>
              <a:t>IdP</a:t>
            </a:r>
            <a:r>
              <a:rPr lang="en-US" sz="1100" dirty="0" smtClean="0">
                <a:ea typeface="Verdana" pitchFamily="34" charset="0"/>
                <a:cs typeface="Verdana" pitchFamily="34" charset="0"/>
              </a:rPr>
              <a:t>)</a:t>
            </a:r>
            <a:endParaRPr lang="en-US" sz="1100" dirty="0">
              <a:ea typeface="Verdana" pitchFamily="34" charset="0"/>
              <a:cs typeface="Verdana" pitchFamily="34" charset="0"/>
            </a:endParaRPr>
          </a:p>
        </p:txBody>
      </p:sp>
      <p:sp>
        <p:nvSpPr>
          <p:cNvPr id="35" name="TextBox 34"/>
          <p:cNvSpPr txBox="1"/>
          <p:nvPr/>
        </p:nvSpPr>
        <p:spPr>
          <a:xfrm>
            <a:off x="944798" y="3695700"/>
            <a:ext cx="1545616"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Identity Provider (</a:t>
            </a:r>
            <a:r>
              <a:rPr lang="en-US" sz="1100" dirty="0" err="1" smtClean="0">
                <a:ea typeface="Verdana" pitchFamily="34" charset="0"/>
                <a:cs typeface="Verdana" pitchFamily="34" charset="0"/>
              </a:rPr>
              <a:t>IdP</a:t>
            </a:r>
            <a:r>
              <a:rPr lang="en-US" sz="1100" dirty="0" smtClean="0">
                <a:ea typeface="Verdana" pitchFamily="34" charset="0"/>
                <a:cs typeface="Verdana" pitchFamily="34" charset="0"/>
              </a:rPr>
              <a:t>)</a:t>
            </a:r>
            <a:endParaRPr lang="en-US" sz="1100" dirty="0">
              <a:ea typeface="Verdana" pitchFamily="34" charset="0"/>
              <a:cs typeface="Verdana" pitchFamily="34" charset="0"/>
            </a:endParaRPr>
          </a:p>
        </p:txBody>
      </p:sp>
      <p:sp>
        <p:nvSpPr>
          <p:cNvPr id="36" name="TextBox 35"/>
          <p:cNvSpPr txBox="1"/>
          <p:nvPr/>
        </p:nvSpPr>
        <p:spPr>
          <a:xfrm>
            <a:off x="1124626" y="4706366"/>
            <a:ext cx="1782860"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Authorization Server (AS)</a:t>
            </a:r>
            <a:endParaRPr lang="en-US" sz="1100" dirty="0">
              <a:ea typeface="Verdana" pitchFamily="34" charset="0"/>
              <a:cs typeface="Verdana" pitchFamily="34" charset="0"/>
            </a:endParaRPr>
          </a:p>
        </p:txBody>
      </p:sp>
      <p:sp>
        <p:nvSpPr>
          <p:cNvPr id="37" name="TextBox 36"/>
          <p:cNvSpPr txBox="1"/>
          <p:nvPr/>
        </p:nvSpPr>
        <p:spPr>
          <a:xfrm>
            <a:off x="6355658" y="4706366"/>
            <a:ext cx="1782860"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Authorization Server (AS)</a:t>
            </a:r>
            <a:endParaRPr lang="en-US" sz="1100" dirty="0">
              <a:ea typeface="Verdana" pitchFamily="34" charset="0"/>
              <a:cs typeface="Verdana" pitchFamily="34" charset="0"/>
            </a:endParaRPr>
          </a:p>
        </p:txBody>
      </p:sp>
      <p:sp>
        <p:nvSpPr>
          <p:cNvPr id="38" name="TextBox 37"/>
          <p:cNvSpPr txBox="1"/>
          <p:nvPr/>
        </p:nvSpPr>
        <p:spPr>
          <a:xfrm>
            <a:off x="2444466" y="5764755"/>
            <a:ext cx="915635"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FHIR Client</a:t>
            </a:r>
            <a:endParaRPr lang="en-US" sz="1100" dirty="0">
              <a:ea typeface="Verdana" pitchFamily="34" charset="0"/>
              <a:cs typeface="Verdana" pitchFamily="34" charset="0"/>
            </a:endParaRPr>
          </a:p>
        </p:txBody>
      </p:sp>
      <p:sp>
        <p:nvSpPr>
          <p:cNvPr id="39" name="TextBox 38"/>
          <p:cNvSpPr txBox="1"/>
          <p:nvPr/>
        </p:nvSpPr>
        <p:spPr>
          <a:xfrm>
            <a:off x="5014651" y="2614355"/>
            <a:ext cx="915635"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FHIR Client</a:t>
            </a:r>
            <a:endParaRPr lang="en-US" sz="1100" dirty="0">
              <a:ea typeface="Verdana" pitchFamily="34" charset="0"/>
              <a:cs typeface="Verdana" pitchFamily="34" charset="0"/>
            </a:endParaRPr>
          </a:p>
        </p:txBody>
      </p:sp>
      <p:sp>
        <p:nvSpPr>
          <p:cNvPr id="40" name="TextBox 39"/>
          <p:cNvSpPr txBox="1"/>
          <p:nvPr/>
        </p:nvSpPr>
        <p:spPr>
          <a:xfrm>
            <a:off x="6021104" y="5764755"/>
            <a:ext cx="915635"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FHIR Client</a:t>
            </a:r>
            <a:endParaRPr lang="en-US" sz="1100" dirty="0">
              <a:ea typeface="Verdana" pitchFamily="34" charset="0"/>
              <a:cs typeface="Verdana" pitchFamily="34" charset="0"/>
            </a:endParaRPr>
          </a:p>
        </p:txBody>
      </p:sp>
      <p:sp>
        <p:nvSpPr>
          <p:cNvPr id="41" name="TextBox 40"/>
          <p:cNvSpPr txBox="1"/>
          <p:nvPr/>
        </p:nvSpPr>
        <p:spPr>
          <a:xfrm>
            <a:off x="3390464" y="6247113"/>
            <a:ext cx="968535"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FHIR Server</a:t>
            </a:r>
            <a:endParaRPr lang="en-US" sz="1100" dirty="0">
              <a:ea typeface="Verdana" pitchFamily="34" charset="0"/>
              <a:cs typeface="Verdana" pitchFamily="34" charset="0"/>
            </a:endParaRPr>
          </a:p>
        </p:txBody>
      </p:sp>
      <p:sp>
        <p:nvSpPr>
          <p:cNvPr id="42" name="TextBox 41"/>
          <p:cNvSpPr txBox="1"/>
          <p:nvPr/>
        </p:nvSpPr>
        <p:spPr>
          <a:xfrm>
            <a:off x="5100864" y="6247113"/>
            <a:ext cx="968535" cy="261610"/>
          </a:xfrm>
          <a:prstGeom prst="rect">
            <a:avLst/>
          </a:prstGeom>
          <a:noFill/>
        </p:spPr>
        <p:txBody>
          <a:bodyPr wrap="none" rtlCol="0">
            <a:spAutoFit/>
          </a:bodyPr>
          <a:lstStyle/>
          <a:p>
            <a:pPr>
              <a:spcAft>
                <a:spcPts val="600"/>
              </a:spcAft>
            </a:pPr>
            <a:r>
              <a:rPr lang="en-US" sz="1100" dirty="0" smtClean="0">
                <a:ea typeface="Verdana" pitchFamily="34" charset="0"/>
                <a:cs typeface="Verdana" pitchFamily="34" charset="0"/>
              </a:rPr>
              <a:t>FHIR Server</a:t>
            </a:r>
            <a:endParaRPr lang="en-US" sz="1100" dirty="0">
              <a:ea typeface="Verdana" pitchFamily="34" charset="0"/>
              <a:cs typeface="Verdana" pitchFamily="34" charset="0"/>
            </a:endParaRPr>
          </a:p>
        </p:txBody>
      </p:sp>
    </p:spTree>
    <p:extLst>
      <p:ext uri="{BB962C8B-B14F-4D97-AF65-F5344CB8AC3E}">
        <p14:creationId xmlns:p14="http://schemas.microsoft.com/office/powerpoint/2010/main" val="662217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stretch>
            <a:fillRect/>
          </a:stretch>
        </p:blipFill>
        <p:spPr>
          <a:xfrm>
            <a:off x="5174019" y="2004090"/>
            <a:ext cx="596900" cy="647700"/>
          </a:xfrm>
          <a:prstGeom prst="rect">
            <a:avLst/>
          </a:prstGeom>
        </p:spPr>
      </p:pic>
      <p:sp>
        <p:nvSpPr>
          <p:cNvPr id="2" name="Title 1"/>
          <p:cNvSpPr>
            <a:spLocks noGrp="1"/>
          </p:cNvSpPr>
          <p:nvPr>
            <p:ph type="title"/>
          </p:nvPr>
        </p:nvSpPr>
        <p:spPr/>
        <p:txBody>
          <a:bodyPr/>
          <a:lstStyle/>
          <a:p>
            <a:r>
              <a:rPr lang="en-US" dirty="0" smtClean="0"/>
              <a:t>Patient Domain</a:t>
            </a:r>
            <a:endParaRPr lang="en-US" dirty="0"/>
          </a:p>
        </p:txBody>
      </p:sp>
      <p:sp>
        <p:nvSpPr>
          <p:cNvPr id="3" name="TextBox 2"/>
          <p:cNvSpPr txBox="1"/>
          <p:nvPr/>
        </p:nvSpPr>
        <p:spPr>
          <a:xfrm>
            <a:off x="3559472" y="2600990"/>
            <a:ext cx="640921" cy="338554"/>
          </a:xfrm>
          <a:prstGeom prst="rect">
            <a:avLst/>
          </a:prstGeom>
          <a:noFill/>
        </p:spPr>
        <p:txBody>
          <a:bodyPr wrap="none" rtlCol="0">
            <a:spAutoFit/>
          </a:bodyPr>
          <a:lstStyle/>
          <a:p>
            <a:pPr>
              <a:spcAft>
                <a:spcPts val="600"/>
              </a:spcAft>
            </a:pPr>
            <a:r>
              <a:rPr lang="en-US" sz="1600" dirty="0" err="1" smtClean="0">
                <a:ea typeface="Verdana" pitchFamily="34" charset="0"/>
                <a:cs typeface="Verdana" pitchFamily="34" charset="0"/>
              </a:rPr>
              <a:t>idp</a:t>
            </a:r>
            <a:r>
              <a:rPr lang="en-US" sz="1600" dirty="0" smtClean="0">
                <a:ea typeface="Verdana" pitchFamily="34" charset="0"/>
                <a:cs typeface="Verdana" pitchFamily="34" charset="0"/>
              </a:rPr>
              <a:t>-p</a:t>
            </a:r>
            <a:endParaRPr lang="en-US" sz="1600" dirty="0">
              <a:ea typeface="Verdana" pitchFamily="34" charset="0"/>
              <a:cs typeface="Verdana" pitchFamily="34" charset="0"/>
            </a:endParaRPr>
          </a:p>
        </p:txBody>
      </p:sp>
      <p:sp>
        <p:nvSpPr>
          <p:cNvPr id="23" name="TextBox 22"/>
          <p:cNvSpPr txBox="1"/>
          <p:nvPr/>
        </p:nvSpPr>
        <p:spPr>
          <a:xfrm>
            <a:off x="5127282" y="2645980"/>
            <a:ext cx="709449" cy="338554"/>
          </a:xfrm>
          <a:prstGeom prst="rect">
            <a:avLst/>
          </a:prstGeom>
          <a:noFill/>
        </p:spPr>
        <p:txBody>
          <a:bodyPr wrap="none" rtlCol="0">
            <a:spAutoFit/>
          </a:bodyPr>
          <a:lstStyle/>
          <a:p>
            <a:pPr>
              <a:spcAft>
                <a:spcPts val="600"/>
              </a:spcAft>
            </a:pPr>
            <a:r>
              <a:rPr lang="en-US" sz="1600" dirty="0" smtClean="0">
                <a:ea typeface="Verdana" pitchFamily="34" charset="0"/>
                <a:cs typeface="Verdana" pitchFamily="34" charset="0"/>
              </a:rPr>
              <a:t>app-p</a:t>
            </a:r>
            <a:endParaRPr lang="en-US" sz="1600" dirty="0">
              <a:ea typeface="Verdana" pitchFamily="34" charset="0"/>
              <a:cs typeface="Verdana" pitchFamily="34" charset="0"/>
            </a:endParaRPr>
          </a:p>
        </p:txBody>
      </p:sp>
      <p:sp>
        <p:nvSpPr>
          <p:cNvPr id="35" name="Rectangle 34"/>
          <p:cNvSpPr/>
          <p:nvPr/>
        </p:nvSpPr>
        <p:spPr>
          <a:xfrm>
            <a:off x="5078160" y="1857382"/>
            <a:ext cx="758571" cy="113417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44429" y="1857382"/>
            <a:ext cx="831311" cy="113417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41" name="TextBox 40"/>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5" name="TextBox 4"/>
          <p:cNvSpPr txBox="1"/>
          <p:nvPr/>
        </p:nvSpPr>
        <p:spPr>
          <a:xfrm>
            <a:off x="2068604" y="3242880"/>
            <a:ext cx="5444941" cy="2462213"/>
          </a:xfrm>
          <a:prstGeom prst="rect">
            <a:avLst/>
          </a:prstGeom>
          <a:solidFill>
            <a:schemeClr val="bg1"/>
          </a:solidFill>
          <a:effectLst>
            <a:glow rad="88900">
              <a:srgbClr val="002060">
                <a:alpha val="60000"/>
              </a:srgbClr>
            </a:glow>
          </a:effectLst>
        </p:spPr>
        <p:txBody>
          <a:bodyPr wrap="square" rtlCol="0">
            <a:spAutoFit/>
          </a:bodyPr>
          <a:lstStyle/>
          <a:p>
            <a:pPr marL="231775" lvl="0" indent="-231775">
              <a:buClr>
                <a:srgbClr val="005B94"/>
              </a:buClr>
              <a:buSzPct val="120000"/>
              <a:buFont typeface="Wingdings" pitchFamily="2" charset="2"/>
              <a:buChar char="§"/>
            </a:pPr>
            <a:r>
              <a:rPr lang="en-US" sz="1600" b="1" dirty="0">
                <a:solidFill>
                  <a:prstClr val="black"/>
                </a:solidFill>
                <a:latin typeface="Arial" pitchFamily="34" charset="0"/>
                <a:cs typeface="Arial" pitchFamily="34" charset="0"/>
              </a:rPr>
              <a:t>Services trusted by the patient</a:t>
            </a:r>
          </a:p>
          <a:p>
            <a:pPr marL="515938" lvl="1" indent="-228600">
              <a:buClr>
                <a:srgbClr val="005B94"/>
              </a:buClr>
              <a:buFont typeface="Arial" pitchFamily="34" charset="0"/>
              <a:buChar char="–"/>
            </a:pPr>
            <a:r>
              <a:rPr lang="en-US" sz="1600" dirty="0">
                <a:solidFill>
                  <a:prstClr val="black"/>
                </a:solidFill>
                <a:latin typeface="Arial" pitchFamily="34" charset="0"/>
                <a:cs typeface="Arial" pitchFamily="34" charset="0"/>
              </a:rPr>
              <a:t>Run by the patient</a:t>
            </a:r>
          </a:p>
          <a:p>
            <a:pPr marL="515938" lvl="1" indent="-228600">
              <a:buClr>
                <a:srgbClr val="005B94"/>
              </a:buClr>
              <a:buFont typeface="Arial" pitchFamily="34" charset="0"/>
              <a:buChar char="–"/>
            </a:pPr>
            <a:r>
              <a:rPr lang="en-US" sz="1600" dirty="0">
                <a:solidFill>
                  <a:prstClr val="black"/>
                </a:solidFill>
                <a:latin typeface="Arial" pitchFamily="34" charset="0"/>
                <a:cs typeface="Arial" pitchFamily="34" charset="0"/>
              </a:rPr>
              <a:t>Service purchased by the patient</a:t>
            </a:r>
          </a:p>
          <a:p>
            <a:pPr marL="515938" lvl="1" indent="-228600">
              <a:buClr>
                <a:srgbClr val="005B94"/>
              </a:buClr>
              <a:buFont typeface="Arial" pitchFamily="34" charset="0"/>
              <a:buChar char="–"/>
            </a:pPr>
            <a:r>
              <a:rPr lang="en-US" sz="1600" dirty="0">
                <a:solidFill>
                  <a:prstClr val="black"/>
                </a:solidFill>
                <a:latin typeface="Arial" pitchFamily="34" charset="0"/>
                <a:cs typeface="Arial" pitchFamily="34" charset="0"/>
              </a:rPr>
              <a:t>Service made available to the patient</a:t>
            </a:r>
          </a:p>
          <a:p>
            <a:pPr marL="231775" lvl="0" indent="-231775">
              <a:spcBef>
                <a:spcPts val="600"/>
              </a:spcBef>
              <a:buClr>
                <a:srgbClr val="005B94"/>
              </a:buClr>
              <a:buSzPct val="120000"/>
              <a:buFont typeface="Wingdings" pitchFamily="2" charset="2"/>
              <a:buChar char="§"/>
            </a:pPr>
            <a:r>
              <a:rPr lang="en-US" sz="1600" b="1" dirty="0">
                <a:solidFill>
                  <a:prstClr val="black"/>
                </a:solidFill>
                <a:latin typeface="Arial" pitchFamily="34" charset="0"/>
                <a:cs typeface="Arial" pitchFamily="34" charset="0"/>
              </a:rPr>
              <a:t>Mobile health application</a:t>
            </a:r>
          </a:p>
          <a:p>
            <a:pPr marL="515938" lvl="1" indent="-228600">
              <a:buClr>
                <a:srgbClr val="005B94"/>
              </a:buClr>
              <a:buFont typeface="Arial" pitchFamily="34" charset="0"/>
              <a:buChar char="–"/>
            </a:pPr>
            <a:r>
              <a:rPr lang="en-US" sz="1600" dirty="0">
                <a:solidFill>
                  <a:prstClr val="black"/>
                </a:solidFill>
                <a:latin typeface="Arial" pitchFamily="34" charset="0"/>
                <a:cs typeface="Arial" pitchFamily="34" charset="0"/>
              </a:rPr>
              <a:t>Web site with a FHIR client that can read from and aggregate data from multiple domains</a:t>
            </a:r>
          </a:p>
          <a:p>
            <a:pPr marL="231775" lvl="0" indent="-231775">
              <a:spcBef>
                <a:spcPts val="600"/>
              </a:spcBef>
              <a:buClr>
                <a:srgbClr val="005B94"/>
              </a:buClr>
              <a:buSzPct val="120000"/>
              <a:buFont typeface="Wingdings" pitchFamily="2" charset="2"/>
              <a:buChar char="§"/>
            </a:pPr>
            <a:r>
              <a:rPr lang="en-US" sz="1600" b="1" dirty="0">
                <a:solidFill>
                  <a:prstClr val="black"/>
                </a:solidFill>
                <a:latin typeface="Arial" pitchFamily="34" charset="0"/>
                <a:cs typeface="Arial" pitchFamily="34" charset="0"/>
              </a:rPr>
              <a:t>Personal identity provider</a:t>
            </a:r>
          </a:p>
          <a:p>
            <a:pPr marL="515938" lvl="1" indent="-228600">
              <a:buClr>
                <a:srgbClr val="005B94"/>
              </a:buClr>
              <a:buFont typeface="Arial" pitchFamily="34" charset="0"/>
              <a:buChar char="–"/>
            </a:pPr>
            <a:r>
              <a:rPr lang="en-US" sz="1600" dirty="0">
                <a:solidFill>
                  <a:prstClr val="black"/>
                </a:solidFill>
                <a:latin typeface="Arial" pitchFamily="34" charset="0"/>
                <a:cs typeface="Arial" pitchFamily="34" charset="0"/>
              </a:rPr>
              <a:t>Provides identity for the patient</a:t>
            </a:r>
          </a:p>
        </p:txBody>
      </p:sp>
      <p:grpSp>
        <p:nvGrpSpPr>
          <p:cNvPr id="37" name="Group 36"/>
          <p:cNvGrpSpPr/>
          <p:nvPr/>
        </p:nvGrpSpPr>
        <p:grpSpPr>
          <a:xfrm>
            <a:off x="8308095" y="306115"/>
            <a:ext cx="617875" cy="744976"/>
            <a:chOff x="7397336" y="66819"/>
            <a:chExt cx="617875" cy="744976"/>
          </a:xfrm>
        </p:grpSpPr>
        <p:pic>
          <p:nvPicPr>
            <p:cNvPr id="38" name="Picture 37"/>
            <p:cNvPicPr>
              <a:picLocks noChangeAspect="1"/>
            </p:cNvPicPr>
            <p:nvPr/>
          </p:nvPicPr>
          <p:blipFill>
            <a:blip r:embed="rId5"/>
            <a:stretch>
              <a:fillRect/>
            </a:stretch>
          </p:blipFill>
          <p:spPr>
            <a:xfrm>
              <a:off x="7406327" y="444721"/>
              <a:ext cx="169026" cy="183411"/>
            </a:xfrm>
            <a:prstGeom prst="rect">
              <a:avLst/>
            </a:prstGeom>
          </p:spPr>
        </p:pic>
        <p:pic>
          <p:nvPicPr>
            <p:cNvPr id="39" name="Picture 38"/>
            <p:cNvPicPr>
              <a:picLocks noChangeAspect="1"/>
            </p:cNvPicPr>
            <p:nvPr/>
          </p:nvPicPr>
          <p:blipFill>
            <a:blip r:embed="rId6"/>
            <a:stretch>
              <a:fillRect/>
            </a:stretch>
          </p:blipFill>
          <p:spPr>
            <a:xfrm>
              <a:off x="7397337" y="89477"/>
              <a:ext cx="187007" cy="169026"/>
            </a:xfrm>
            <a:prstGeom prst="rect">
              <a:avLst/>
            </a:prstGeom>
          </p:spPr>
        </p:pic>
        <p:pic>
          <p:nvPicPr>
            <p:cNvPr id="43" name="Picture 42"/>
            <p:cNvPicPr>
              <a:picLocks noChangeAspect="1"/>
            </p:cNvPicPr>
            <p:nvPr/>
          </p:nvPicPr>
          <p:blipFill>
            <a:blip r:embed="rId7"/>
            <a:stretch>
              <a:fillRect/>
            </a:stretch>
          </p:blipFill>
          <p:spPr>
            <a:xfrm>
              <a:off x="7426107" y="631980"/>
              <a:ext cx="129467" cy="179815"/>
            </a:xfrm>
            <a:prstGeom prst="rect">
              <a:avLst/>
            </a:prstGeom>
          </p:spPr>
        </p:pic>
        <p:pic>
          <p:nvPicPr>
            <p:cNvPr id="44" name="Picture 43"/>
            <p:cNvPicPr>
              <a:picLocks noChangeAspect="1"/>
            </p:cNvPicPr>
            <p:nvPr/>
          </p:nvPicPr>
          <p:blipFill>
            <a:blip r:embed="rId8"/>
            <a:stretch>
              <a:fillRect/>
            </a:stretch>
          </p:blipFill>
          <p:spPr>
            <a:xfrm>
              <a:off x="7397336" y="273908"/>
              <a:ext cx="187008" cy="151045"/>
            </a:xfrm>
            <a:prstGeom prst="rect">
              <a:avLst/>
            </a:prstGeom>
          </p:spPr>
        </p:pic>
        <p:sp>
          <p:nvSpPr>
            <p:cNvPr id="45" name="TextBox 44"/>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46" name="TextBox 45"/>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47" name="TextBox 46"/>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48" name="TextBox 47"/>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21" name="TextBox 20"/>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spTree>
    <p:extLst>
      <p:ext uri="{BB962C8B-B14F-4D97-AF65-F5344CB8AC3E}">
        <p14:creationId xmlns:p14="http://schemas.microsoft.com/office/powerpoint/2010/main" val="3160966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stretch>
            <a:fillRect/>
          </a:stretch>
        </p:blipFill>
        <p:spPr>
          <a:xfrm>
            <a:off x="2603834" y="5107918"/>
            <a:ext cx="596900" cy="647700"/>
          </a:xfrm>
          <a:prstGeom prst="rect">
            <a:avLst/>
          </a:prstGeom>
        </p:spPr>
      </p:pic>
      <p:pic>
        <p:nvPicPr>
          <p:cNvPr id="17" name="Picture 16"/>
          <p:cNvPicPr>
            <a:picLocks noChangeAspect="1"/>
          </p:cNvPicPr>
          <p:nvPr/>
        </p:nvPicPr>
        <p:blipFill>
          <a:blip r:embed="rId6"/>
          <a:stretch>
            <a:fillRect/>
          </a:stretch>
        </p:blipFill>
        <p:spPr>
          <a:xfrm>
            <a:off x="1387406" y="3098800"/>
            <a:ext cx="660400" cy="596900"/>
          </a:xfrm>
          <a:prstGeom prst="rect">
            <a:avLst/>
          </a:prstGeom>
        </p:spPr>
      </p:pic>
      <p:pic>
        <p:nvPicPr>
          <p:cNvPr id="19" name="Picture 18"/>
          <p:cNvPicPr>
            <a:picLocks noChangeAspect="1"/>
          </p:cNvPicPr>
          <p:nvPr/>
        </p:nvPicPr>
        <p:blipFill>
          <a:blip r:embed="rId7"/>
          <a:stretch>
            <a:fillRect/>
          </a:stretch>
        </p:blipFill>
        <p:spPr>
          <a:xfrm>
            <a:off x="3642486" y="5612113"/>
            <a:ext cx="457200" cy="635000"/>
          </a:xfrm>
          <a:prstGeom prst="rect">
            <a:avLst/>
          </a:prstGeom>
        </p:spPr>
      </p:pic>
      <p:pic>
        <p:nvPicPr>
          <p:cNvPr id="21" name="Picture 20"/>
          <p:cNvPicPr>
            <a:picLocks noChangeAspect="1"/>
          </p:cNvPicPr>
          <p:nvPr/>
        </p:nvPicPr>
        <p:blipFill>
          <a:blip r:embed="rId8"/>
          <a:stretch>
            <a:fillRect/>
          </a:stretch>
        </p:blipFill>
        <p:spPr>
          <a:xfrm>
            <a:off x="1685856" y="4172966"/>
            <a:ext cx="660400" cy="533400"/>
          </a:xfrm>
          <a:prstGeom prst="rect">
            <a:avLst/>
          </a:prstGeom>
        </p:spPr>
      </p:pic>
      <p:sp>
        <p:nvSpPr>
          <p:cNvPr id="2" name="Title 1"/>
          <p:cNvSpPr>
            <a:spLocks noGrp="1"/>
          </p:cNvSpPr>
          <p:nvPr>
            <p:ph type="title"/>
          </p:nvPr>
        </p:nvSpPr>
        <p:spPr/>
        <p:txBody>
          <a:bodyPr/>
          <a:lstStyle/>
          <a:p>
            <a:r>
              <a:rPr lang="en-US" dirty="0" smtClean="0"/>
              <a:t>Healthcare Domains</a:t>
            </a:r>
            <a:endParaRPr lang="en-US" dirty="0"/>
          </a:p>
        </p:txBody>
      </p:sp>
      <p:sp>
        <p:nvSpPr>
          <p:cNvPr id="3" name="TextBox 2"/>
          <p:cNvSpPr txBox="1"/>
          <p:nvPr/>
        </p:nvSpPr>
        <p:spPr>
          <a:xfrm>
            <a:off x="3559472" y="2600990"/>
            <a:ext cx="640921" cy="338554"/>
          </a:xfrm>
          <a:prstGeom prst="rect">
            <a:avLst/>
          </a:prstGeom>
          <a:noFill/>
        </p:spPr>
        <p:txBody>
          <a:bodyPr wrap="none" rtlCol="0">
            <a:spAutoFit/>
          </a:bodyPr>
          <a:lstStyle/>
          <a:p>
            <a:pPr>
              <a:spcAft>
                <a:spcPts val="600"/>
              </a:spcAft>
            </a:pPr>
            <a:r>
              <a:rPr lang="en-US" sz="1600" dirty="0" err="1" smtClean="0">
                <a:ea typeface="Verdana" pitchFamily="34" charset="0"/>
                <a:cs typeface="Verdana" pitchFamily="34" charset="0"/>
              </a:rPr>
              <a:t>idp</a:t>
            </a:r>
            <a:r>
              <a:rPr lang="en-US" sz="1600" dirty="0" smtClean="0">
                <a:ea typeface="Verdana" pitchFamily="34" charset="0"/>
                <a:cs typeface="Verdana" pitchFamily="34" charset="0"/>
              </a:rPr>
              <a:t>-p</a:t>
            </a:r>
            <a:endParaRPr lang="en-US" sz="1600" dirty="0">
              <a:ea typeface="Verdana" pitchFamily="34" charset="0"/>
              <a:cs typeface="Verdana" pitchFamily="34" charset="0"/>
            </a:endParaRPr>
          </a:p>
        </p:txBody>
      </p:sp>
      <p:sp>
        <p:nvSpPr>
          <p:cNvPr id="23" name="TextBox 22"/>
          <p:cNvSpPr txBox="1"/>
          <p:nvPr/>
        </p:nvSpPr>
        <p:spPr>
          <a:xfrm>
            <a:off x="5127282" y="2645980"/>
            <a:ext cx="709449" cy="338554"/>
          </a:xfrm>
          <a:prstGeom prst="rect">
            <a:avLst/>
          </a:prstGeom>
          <a:noFill/>
        </p:spPr>
        <p:txBody>
          <a:bodyPr wrap="none" rtlCol="0">
            <a:spAutoFit/>
          </a:bodyPr>
          <a:lstStyle/>
          <a:p>
            <a:pPr>
              <a:spcAft>
                <a:spcPts val="600"/>
              </a:spcAft>
            </a:pPr>
            <a:r>
              <a:rPr lang="en-US" sz="1600" dirty="0" smtClean="0">
                <a:ea typeface="Verdana" pitchFamily="34" charset="0"/>
                <a:cs typeface="Verdana" pitchFamily="34" charset="0"/>
              </a:rPr>
              <a:t>app-p</a:t>
            </a:r>
            <a:endParaRPr lang="en-US" sz="1600" dirty="0">
              <a:ea typeface="Verdana" pitchFamily="34" charset="0"/>
              <a:cs typeface="Verdana" pitchFamily="34" charset="0"/>
            </a:endParaRPr>
          </a:p>
        </p:txBody>
      </p:sp>
      <p:sp>
        <p:nvSpPr>
          <p:cNvPr id="24" name="TextBox 23"/>
          <p:cNvSpPr txBox="1"/>
          <p:nvPr/>
        </p:nvSpPr>
        <p:spPr>
          <a:xfrm>
            <a:off x="2173417" y="3270472"/>
            <a:ext cx="743513" cy="338554"/>
          </a:xfrm>
          <a:prstGeom prst="rect">
            <a:avLst/>
          </a:prstGeom>
          <a:noFill/>
        </p:spPr>
        <p:txBody>
          <a:bodyPr wrap="none" rtlCol="0">
            <a:spAutoFit/>
          </a:bodyPr>
          <a:lstStyle/>
          <a:p>
            <a:pPr>
              <a:spcAft>
                <a:spcPts val="600"/>
              </a:spcAft>
            </a:pPr>
            <a:r>
              <a:rPr lang="en-US" sz="1600" dirty="0" err="1" smtClean="0">
                <a:ea typeface="Verdana" pitchFamily="34" charset="0"/>
                <a:cs typeface="Verdana" pitchFamily="34" charset="0"/>
              </a:rPr>
              <a:t>idp-va</a:t>
            </a:r>
            <a:endParaRPr lang="en-US" sz="1600" dirty="0">
              <a:ea typeface="Verdana" pitchFamily="34" charset="0"/>
              <a:cs typeface="Verdana" pitchFamily="34" charset="0"/>
            </a:endParaRPr>
          </a:p>
        </p:txBody>
      </p:sp>
      <p:sp>
        <p:nvSpPr>
          <p:cNvPr id="27" name="TextBox 26"/>
          <p:cNvSpPr txBox="1"/>
          <p:nvPr/>
        </p:nvSpPr>
        <p:spPr>
          <a:xfrm>
            <a:off x="2412428" y="4238784"/>
            <a:ext cx="686406" cy="338554"/>
          </a:xfrm>
          <a:prstGeom prst="rect">
            <a:avLst/>
          </a:prstGeom>
          <a:noFill/>
        </p:spPr>
        <p:txBody>
          <a:bodyPr wrap="none" rtlCol="0">
            <a:spAutoFit/>
          </a:bodyPr>
          <a:lstStyle/>
          <a:p>
            <a:pPr>
              <a:spcAft>
                <a:spcPts val="600"/>
              </a:spcAft>
            </a:pPr>
            <a:r>
              <a:rPr lang="en-US" sz="1600" dirty="0" smtClean="0">
                <a:ea typeface="Verdana" pitchFamily="34" charset="0"/>
                <a:cs typeface="Verdana" pitchFamily="34" charset="0"/>
              </a:rPr>
              <a:t>as-</a:t>
            </a:r>
            <a:r>
              <a:rPr lang="en-US" sz="1600" dirty="0" err="1" smtClean="0">
                <a:ea typeface="Verdana" pitchFamily="34" charset="0"/>
                <a:cs typeface="Verdana" pitchFamily="34" charset="0"/>
              </a:rPr>
              <a:t>va</a:t>
            </a:r>
            <a:endParaRPr lang="en-US" sz="1600" dirty="0">
              <a:ea typeface="Verdana" pitchFamily="34" charset="0"/>
              <a:cs typeface="Verdana" pitchFamily="34" charset="0"/>
            </a:endParaRPr>
          </a:p>
        </p:txBody>
      </p:sp>
      <p:sp>
        <p:nvSpPr>
          <p:cNvPr id="28" name="TextBox 27"/>
          <p:cNvSpPr txBox="1"/>
          <p:nvPr/>
        </p:nvSpPr>
        <p:spPr>
          <a:xfrm>
            <a:off x="3259358" y="5190875"/>
            <a:ext cx="766255" cy="338554"/>
          </a:xfrm>
          <a:prstGeom prst="rect">
            <a:avLst/>
          </a:prstGeom>
          <a:noFill/>
        </p:spPr>
        <p:txBody>
          <a:bodyPr wrap="none" rtlCol="0">
            <a:spAutoFit/>
          </a:bodyPr>
          <a:lstStyle/>
          <a:p>
            <a:pPr>
              <a:spcAft>
                <a:spcPts val="600"/>
              </a:spcAft>
            </a:pPr>
            <a:r>
              <a:rPr lang="en-US" sz="1600" dirty="0" err="1" smtClean="0">
                <a:ea typeface="Verdana" pitchFamily="34" charset="0"/>
                <a:cs typeface="Verdana" pitchFamily="34" charset="0"/>
              </a:rPr>
              <a:t>ehr-va</a:t>
            </a:r>
            <a:endParaRPr lang="en-US" sz="1600" dirty="0">
              <a:ea typeface="Verdana" pitchFamily="34" charset="0"/>
              <a:cs typeface="Verdana" pitchFamily="34" charset="0"/>
            </a:endParaRPr>
          </a:p>
        </p:txBody>
      </p:sp>
      <p:sp>
        <p:nvSpPr>
          <p:cNvPr id="4" name="Rectangle 3"/>
          <p:cNvSpPr/>
          <p:nvPr/>
        </p:nvSpPr>
        <p:spPr>
          <a:xfrm>
            <a:off x="1213821" y="2984534"/>
            <a:ext cx="1796174" cy="79048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448169" y="4051081"/>
            <a:ext cx="1796174" cy="79048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479566" y="4972154"/>
            <a:ext cx="1796174" cy="141309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078160" y="1857382"/>
            <a:ext cx="758571" cy="113417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44429" y="1857382"/>
            <a:ext cx="831311" cy="113417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41" name="TextBox 40"/>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5" name="TextBox 4"/>
          <p:cNvSpPr txBox="1"/>
          <p:nvPr/>
        </p:nvSpPr>
        <p:spPr>
          <a:xfrm>
            <a:off x="3259358" y="3067218"/>
            <a:ext cx="4634020" cy="830997"/>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60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600"/>
              </a:spcAft>
              <a:buClr>
                <a:srgbClr val="005B94"/>
              </a:buClr>
              <a:buFont typeface="Arial" pitchFamily="34" charset="0"/>
              <a:buChar char="–"/>
              <a:defRPr sz="1600">
                <a:solidFill>
                  <a:prstClr val="black"/>
                </a:solidFill>
                <a:latin typeface="Arial" pitchFamily="34" charset="0"/>
                <a:cs typeface="Arial" pitchFamily="34" charset="0"/>
              </a:defRPr>
            </a:lvl2pPr>
          </a:lstStyle>
          <a:p>
            <a:pPr>
              <a:spcAft>
                <a:spcPts val="0"/>
              </a:spcAft>
            </a:pPr>
            <a:r>
              <a:rPr lang="en-US" dirty="0"/>
              <a:t>Identity provider</a:t>
            </a:r>
          </a:p>
          <a:p>
            <a:pPr lvl="1"/>
            <a:r>
              <a:rPr lang="en-US" dirty="0"/>
              <a:t>Provides identity for doctors/staff inside healthcare provider</a:t>
            </a:r>
          </a:p>
        </p:txBody>
      </p:sp>
      <p:sp>
        <p:nvSpPr>
          <p:cNvPr id="37" name="TextBox 36"/>
          <p:cNvSpPr txBox="1"/>
          <p:nvPr/>
        </p:nvSpPr>
        <p:spPr>
          <a:xfrm>
            <a:off x="4519541" y="5142791"/>
            <a:ext cx="4346713" cy="1077218"/>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60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600"/>
              </a:spcAft>
              <a:buClr>
                <a:srgbClr val="005B94"/>
              </a:buClr>
              <a:buFont typeface="Arial" pitchFamily="34" charset="0"/>
              <a:buChar char="–"/>
              <a:defRPr sz="1600">
                <a:solidFill>
                  <a:prstClr val="black"/>
                </a:solidFill>
                <a:latin typeface="Arial" pitchFamily="34" charset="0"/>
                <a:cs typeface="Arial" pitchFamily="34" charset="0"/>
              </a:defRPr>
            </a:lvl2pPr>
          </a:lstStyle>
          <a:p>
            <a:pPr>
              <a:spcAft>
                <a:spcPts val="0"/>
              </a:spcAft>
            </a:pPr>
            <a:r>
              <a:rPr lang="en-US" dirty="0"/>
              <a:t>FHIR server </a:t>
            </a:r>
          </a:p>
          <a:p>
            <a:pPr lvl="1">
              <a:spcAft>
                <a:spcPts val="0"/>
              </a:spcAft>
            </a:pPr>
            <a:r>
              <a:rPr lang="en-US" dirty="0"/>
              <a:t>Patient records</a:t>
            </a:r>
          </a:p>
          <a:p>
            <a:pPr lvl="1">
              <a:spcAft>
                <a:spcPts val="0"/>
              </a:spcAft>
            </a:pPr>
            <a:r>
              <a:rPr lang="en-US" dirty="0"/>
              <a:t>Protected by domain authorization server</a:t>
            </a:r>
          </a:p>
        </p:txBody>
      </p:sp>
      <p:sp>
        <p:nvSpPr>
          <p:cNvPr id="38" name="TextBox 37"/>
          <p:cNvSpPr txBox="1"/>
          <p:nvPr/>
        </p:nvSpPr>
        <p:spPr>
          <a:xfrm>
            <a:off x="3642485" y="4147278"/>
            <a:ext cx="4634020" cy="584775"/>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60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600"/>
              </a:spcAft>
              <a:buClr>
                <a:srgbClr val="005B94"/>
              </a:buClr>
              <a:buFont typeface="Arial" pitchFamily="34" charset="0"/>
              <a:buChar char="–"/>
              <a:defRPr sz="1600">
                <a:solidFill>
                  <a:prstClr val="black"/>
                </a:solidFill>
                <a:latin typeface="Arial" pitchFamily="34" charset="0"/>
                <a:cs typeface="Arial" pitchFamily="34" charset="0"/>
              </a:defRPr>
            </a:lvl2pPr>
          </a:lstStyle>
          <a:p>
            <a:pPr>
              <a:spcAft>
                <a:spcPts val="0"/>
              </a:spcAft>
            </a:pPr>
            <a:r>
              <a:rPr lang="en-US" dirty="0"/>
              <a:t>Authorization server</a:t>
            </a:r>
          </a:p>
          <a:p>
            <a:pPr lvl="1"/>
            <a:r>
              <a:rPr lang="en-US" dirty="0"/>
              <a:t>Protects APIs within the domain</a:t>
            </a:r>
          </a:p>
        </p:txBody>
      </p:sp>
      <p:grpSp>
        <p:nvGrpSpPr>
          <p:cNvPr id="39" name="Group 38"/>
          <p:cNvGrpSpPr/>
          <p:nvPr/>
        </p:nvGrpSpPr>
        <p:grpSpPr>
          <a:xfrm>
            <a:off x="8308095" y="306115"/>
            <a:ext cx="617875" cy="744976"/>
            <a:chOff x="7397336" y="66819"/>
            <a:chExt cx="617875" cy="744976"/>
          </a:xfrm>
        </p:grpSpPr>
        <p:pic>
          <p:nvPicPr>
            <p:cNvPr id="43" name="Picture 42"/>
            <p:cNvPicPr>
              <a:picLocks noChangeAspect="1"/>
            </p:cNvPicPr>
            <p:nvPr/>
          </p:nvPicPr>
          <p:blipFill>
            <a:blip r:embed="rId5"/>
            <a:stretch>
              <a:fillRect/>
            </a:stretch>
          </p:blipFill>
          <p:spPr>
            <a:xfrm>
              <a:off x="7406327" y="444721"/>
              <a:ext cx="169026" cy="183411"/>
            </a:xfrm>
            <a:prstGeom prst="rect">
              <a:avLst/>
            </a:prstGeom>
          </p:spPr>
        </p:pic>
        <p:pic>
          <p:nvPicPr>
            <p:cNvPr id="44" name="Picture 43"/>
            <p:cNvPicPr>
              <a:picLocks noChangeAspect="1"/>
            </p:cNvPicPr>
            <p:nvPr/>
          </p:nvPicPr>
          <p:blipFill>
            <a:blip r:embed="rId6"/>
            <a:stretch>
              <a:fillRect/>
            </a:stretch>
          </p:blipFill>
          <p:spPr>
            <a:xfrm>
              <a:off x="7397337" y="89477"/>
              <a:ext cx="187007" cy="169026"/>
            </a:xfrm>
            <a:prstGeom prst="rect">
              <a:avLst/>
            </a:prstGeom>
          </p:spPr>
        </p:pic>
        <p:pic>
          <p:nvPicPr>
            <p:cNvPr id="45" name="Picture 44"/>
            <p:cNvPicPr>
              <a:picLocks noChangeAspect="1"/>
            </p:cNvPicPr>
            <p:nvPr/>
          </p:nvPicPr>
          <p:blipFill>
            <a:blip r:embed="rId7"/>
            <a:stretch>
              <a:fillRect/>
            </a:stretch>
          </p:blipFill>
          <p:spPr>
            <a:xfrm>
              <a:off x="7426107" y="631980"/>
              <a:ext cx="129467" cy="179815"/>
            </a:xfrm>
            <a:prstGeom prst="rect">
              <a:avLst/>
            </a:prstGeom>
          </p:spPr>
        </p:pic>
        <p:pic>
          <p:nvPicPr>
            <p:cNvPr id="46" name="Picture 45"/>
            <p:cNvPicPr>
              <a:picLocks noChangeAspect="1"/>
            </p:cNvPicPr>
            <p:nvPr/>
          </p:nvPicPr>
          <p:blipFill>
            <a:blip r:embed="rId8"/>
            <a:stretch>
              <a:fillRect/>
            </a:stretch>
          </p:blipFill>
          <p:spPr>
            <a:xfrm>
              <a:off x="7397336" y="273908"/>
              <a:ext cx="187008" cy="151045"/>
            </a:xfrm>
            <a:prstGeom prst="rect">
              <a:avLst/>
            </a:prstGeom>
          </p:spPr>
        </p:pic>
        <p:sp>
          <p:nvSpPr>
            <p:cNvPr id="47" name="TextBox 46"/>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48" name="TextBox 47"/>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49" name="TextBox 48"/>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50" name="TextBox 49"/>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Tree>
    <p:extLst>
      <p:ext uri="{BB962C8B-B14F-4D97-AF65-F5344CB8AC3E}">
        <p14:creationId xmlns:p14="http://schemas.microsoft.com/office/powerpoint/2010/main" val="2800499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Background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 2014, the US Department of Veterans Affairs (VA) asked MITRE to design an approach to securing </a:t>
            </a:r>
            <a:r>
              <a:rPr lang="en-US" dirty="0" err="1" smtClean="0"/>
              <a:t>RESTful</a:t>
            </a:r>
            <a:r>
              <a:rPr lang="en-US" dirty="0" smtClean="0"/>
              <a:t> interfaces:</a:t>
            </a:r>
          </a:p>
          <a:p>
            <a:pPr marL="630238" lvl="1" indent="-342900"/>
            <a:r>
              <a:rPr lang="en-US" dirty="0" smtClean="0"/>
              <a:t>Using open </a:t>
            </a:r>
            <a:r>
              <a:rPr lang="en-US" dirty="0"/>
              <a:t>standards</a:t>
            </a:r>
          </a:p>
          <a:p>
            <a:pPr marL="630238" lvl="1" indent="-342900"/>
            <a:r>
              <a:rPr lang="en-US" dirty="0" smtClean="0"/>
              <a:t>Compliant </a:t>
            </a:r>
            <a:r>
              <a:rPr lang="en-US" dirty="0"/>
              <a:t>with VA security requirements</a:t>
            </a:r>
          </a:p>
          <a:p>
            <a:pPr marL="630238" lvl="1" indent="-342900"/>
            <a:r>
              <a:rPr lang="en-US" dirty="0" smtClean="0"/>
              <a:t>Supporting lightweight </a:t>
            </a:r>
            <a:r>
              <a:rPr lang="en-US" dirty="0"/>
              <a:t>web clients and mobile </a:t>
            </a:r>
            <a:r>
              <a:rPr lang="en-US" dirty="0" smtClean="0"/>
              <a:t>devices</a:t>
            </a:r>
          </a:p>
          <a:p>
            <a:pPr marL="630238" lvl="1" indent="-342900"/>
            <a:r>
              <a:rPr lang="en-US" b="1" dirty="0"/>
              <a:t>Sponsor</a:t>
            </a:r>
            <a:r>
              <a:rPr lang="en-US" dirty="0"/>
              <a:t>: VA Office of Information &amp; Technology (OI&amp;T) Architecture, Strategy, and Design division (ASD) </a:t>
            </a:r>
            <a:endParaRPr lang="en-US" dirty="0" smtClean="0"/>
          </a:p>
          <a:p>
            <a:pPr>
              <a:spcBef>
                <a:spcPts val="1200"/>
              </a:spcBef>
            </a:pPr>
            <a:r>
              <a:rPr lang="en-US" dirty="0"/>
              <a:t>MITRE produced universal security guidance and standards profiles for </a:t>
            </a:r>
            <a:r>
              <a:rPr lang="en-US" dirty="0" err="1"/>
              <a:t>OAuth</a:t>
            </a:r>
            <a:r>
              <a:rPr lang="en-US" dirty="0"/>
              <a:t> and </a:t>
            </a:r>
            <a:r>
              <a:rPr lang="en-US" dirty="0" err="1"/>
              <a:t>OpenID</a:t>
            </a:r>
            <a:r>
              <a:rPr lang="en-US" dirty="0"/>
              <a:t> Connect</a:t>
            </a:r>
          </a:p>
          <a:p>
            <a:pPr lvl="1"/>
            <a:r>
              <a:rPr lang="en-US" dirty="0"/>
              <a:t>Profiles address fundamentals of securing authentication and authorization of </a:t>
            </a:r>
            <a:r>
              <a:rPr lang="en-US" dirty="0" err="1"/>
              <a:t>RESTful</a:t>
            </a:r>
            <a:r>
              <a:rPr lang="en-US" dirty="0"/>
              <a:t> requests</a:t>
            </a:r>
          </a:p>
          <a:p>
            <a:pPr lvl="1"/>
            <a:r>
              <a:rPr lang="en-US" dirty="0"/>
              <a:t>Use-case agnostic and applicable to a wide range of interfaces</a:t>
            </a:r>
          </a:p>
          <a:p>
            <a:pPr lvl="2"/>
            <a:r>
              <a:rPr lang="en-US" dirty="0"/>
              <a:t>Suitable for health information, but equally applicable to other domains</a:t>
            </a:r>
          </a:p>
          <a:p>
            <a:pPr lvl="2"/>
            <a:r>
              <a:rPr lang="en-US" dirty="0"/>
              <a:t>Suitable for VA use, but equally applicable to other organizations</a:t>
            </a:r>
          </a:p>
          <a:p>
            <a:pPr lvl="1"/>
            <a:r>
              <a:rPr lang="en-US" dirty="0"/>
              <a:t>Include optional, advanced security measures suitable for highly sensitive use </a:t>
            </a:r>
            <a:r>
              <a:rPr lang="en-US" dirty="0" smtClean="0"/>
              <a:t>cases</a:t>
            </a:r>
          </a:p>
          <a:p>
            <a:r>
              <a:rPr lang="en-US" dirty="0" smtClean="0"/>
              <a:t>MITRE is validating these profiles with a pilot implementation</a:t>
            </a:r>
            <a:endParaRPr lang="en-US" dirty="0"/>
          </a:p>
        </p:txBody>
      </p:sp>
    </p:spTree>
    <p:extLst>
      <p:ext uri="{BB962C8B-B14F-4D97-AF65-F5344CB8AC3E}">
        <p14:creationId xmlns:p14="http://schemas.microsoft.com/office/powerpoint/2010/main" val="3928970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schemeClr val="accent6">
                <a:shade val="45000"/>
                <a:satMod val="135000"/>
              </a:schemeClr>
              <a:prstClr val="white"/>
            </a:duotone>
          </a:blip>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stretch>
            <a:fillRect/>
          </a:stretch>
        </p:blipFill>
        <p:spPr>
          <a:xfrm>
            <a:off x="2603834" y="5107918"/>
            <a:ext cx="596900" cy="647700"/>
          </a:xfrm>
          <a:prstGeom prst="rect">
            <a:avLst/>
          </a:prstGeom>
        </p:spPr>
      </p:pic>
      <p:pic>
        <p:nvPicPr>
          <p:cNvPr id="16" name="Picture 15"/>
          <p:cNvPicPr>
            <a:picLocks noChangeAspect="1"/>
          </p:cNvPicPr>
          <p:nvPr/>
        </p:nvPicPr>
        <p:blipFill>
          <a:blip r:embed="rId6"/>
          <a:stretch>
            <a:fillRect/>
          </a:stretch>
        </p:blipFill>
        <p:spPr>
          <a:xfrm>
            <a:off x="6180472" y="5107918"/>
            <a:ext cx="596900" cy="647700"/>
          </a:xfrm>
          <a:prstGeom prst="rect">
            <a:avLst/>
          </a:prstGeom>
        </p:spPr>
      </p:pic>
      <p:pic>
        <p:nvPicPr>
          <p:cNvPr id="17" name="Picture 16"/>
          <p:cNvPicPr>
            <a:picLocks noChangeAspect="1"/>
          </p:cNvPicPr>
          <p:nvPr/>
        </p:nvPicPr>
        <p:blipFill>
          <a:blip r:embed="rId7">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8">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9">
            <a:duotone>
              <a:schemeClr val="accent6">
                <a:shade val="45000"/>
                <a:satMod val="135000"/>
              </a:schemeClr>
              <a:prstClr val="white"/>
            </a:duotone>
          </a:blip>
          <a:stretch>
            <a:fillRect/>
          </a:stretch>
        </p:blipFill>
        <p:spPr>
          <a:xfrm>
            <a:off x="3642486" y="5612113"/>
            <a:ext cx="457200" cy="635000"/>
          </a:xfrm>
          <a:prstGeom prst="rect">
            <a:avLst/>
          </a:prstGeom>
        </p:spPr>
      </p:pic>
      <p:pic>
        <p:nvPicPr>
          <p:cNvPr id="20" name="Picture 19"/>
          <p:cNvPicPr>
            <a:picLocks noChangeAspect="1"/>
          </p:cNvPicPr>
          <p:nvPr/>
        </p:nvPicPr>
        <p:blipFill>
          <a:blip r:embed="rId10">
            <a:duotone>
              <a:schemeClr val="accent6">
                <a:shade val="45000"/>
                <a:satMod val="135000"/>
              </a:schemeClr>
              <a:prstClr val="white"/>
            </a:duotone>
          </a:blip>
          <a:stretch>
            <a:fillRect/>
          </a:stretch>
        </p:blipFill>
        <p:spPr>
          <a:xfrm>
            <a:off x="5313719" y="5612113"/>
            <a:ext cx="457200" cy="635000"/>
          </a:xfrm>
          <a:prstGeom prst="rect">
            <a:avLst/>
          </a:prstGeom>
        </p:spPr>
      </p:pic>
      <p:pic>
        <p:nvPicPr>
          <p:cNvPr id="21" name="Picture 20"/>
          <p:cNvPicPr>
            <a:picLocks noChangeAspect="1"/>
          </p:cNvPicPr>
          <p:nvPr/>
        </p:nvPicPr>
        <p:blipFill>
          <a:blip r:embed="rId11">
            <a:duotone>
              <a:schemeClr val="accent6">
                <a:shade val="45000"/>
                <a:satMod val="135000"/>
              </a:schemeClr>
              <a:prstClr val="white"/>
            </a:duotone>
          </a:blip>
          <a:stretch>
            <a:fillRect/>
          </a:stretch>
        </p:blipFill>
        <p:spPr>
          <a:xfrm>
            <a:off x="1685856" y="4172966"/>
            <a:ext cx="660400" cy="533400"/>
          </a:xfrm>
          <a:prstGeom prst="rect">
            <a:avLst/>
          </a:prstGeom>
        </p:spPr>
      </p:pic>
      <p:pic>
        <p:nvPicPr>
          <p:cNvPr id="22" name="Picture 21"/>
          <p:cNvPicPr>
            <a:picLocks noChangeAspect="1"/>
          </p:cNvPicPr>
          <p:nvPr/>
        </p:nvPicPr>
        <p:blipFill>
          <a:blip r:embed="rId12">
            <a:duotone>
              <a:schemeClr val="accent6">
                <a:shade val="45000"/>
                <a:satMod val="135000"/>
              </a:schemeClr>
              <a:prstClr val="white"/>
            </a:duotone>
          </a:blip>
          <a:stretch>
            <a:fillRect/>
          </a:stretch>
        </p:blipFill>
        <p:spPr>
          <a:xfrm>
            <a:off x="6916888" y="4172966"/>
            <a:ext cx="660400" cy="533400"/>
          </a:xfrm>
          <a:prstGeom prst="rect">
            <a:avLst/>
          </a:prstGeom>
        </p:spPr>
      </p:pic>
      <p:sp>
        <p:nvSpPr>
          <p:cNvPr id="2" name="Title 1"/>
          <p:cNvSpPr>
            <a:spLocks noGrp="1"/>
          </p:cNvSpPr>
          <p:nvPr>
            <p:ph type="title"/>
          </p:nvPr>
        </p:nvSpPr>
        <p:spPr/>
        <p:txBody>
          <a:bodyPr/>
          <a:lstStyle/>
          <a:p>
            <a:r>
              <a:rPr lang="en-US" dirty="0" smtClean="0"/>
              <a:t>Components: FHIR clients</a:t>
            </a:r>
            <a:endParaRPr lang="en-US" dirty="0"/>
          </a:p>
        </p:txBody>
      </p:sp>
      <p:sp>
        <p:nvSpPr>
          <p:cNvPr id="25" name="TextBox 24"/>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26" name="TextBox 25"/>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27" name="TextBox 26"/>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sp>
        <p:nvSpPr>
          <p:cNvPr id="3" name="TextBox 2"/>
          <p:cNvSpPr txBox="1"/>
          <p:nvPr/>
        </p:nvSpPr>
        <p:spPr>
          <a:xfrm>
            <a:off x="968369" y="2061449"/>
            <a:ext cx="3726254" cy="1969770"/>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0"/>
              </a:spcAft>
              <a:buClr>
                <a:srgbClr val="005B94"/>
              </a:buClr>
              <a:buFont typeface="Arial" pitchFamily="34" charset="0"/>
              <a:buChar char="–"/>
              <a:defRPr sz="1600">
                <a:solidFill>
                  <a:prstClr val="black"/>
                </a:solidFill>
                <a:latin typeface="Arial" pitchFamily="34" charset="0"/>
                <a:cs typeface="Arial" pitchFamily="34" charset="0"/>
              </a:defRPr>
            </a:lvl2pPr>
          </a:lstStyle>
          <a:p>
            <a:pPr>
              <a:spcAft>
                <a:spcPts val="600"/>
              </a:spcAft>
            </a:pPr>
            <a:r>
              <a:rPr lang="en-US" dirty="0"/>
              <a:t>User-facing data display</a:t>
            </a:r>
          </a:p>
          <a:p>
            <a:pPr>
              <a:spcAft>
                <a:spcPts val="600"/>
              </a:spcAft>
            </a:pPr>
            <a:r>
              <a:rPr lang="en-US" dirty="0"/>
              <a:t>User can connect to multiple FHIR records</a:t>
            </a:r>
          </a:p>
          <a:p>
            <a:r>
              <a:rPr lang="en-US" dirty="0"/>
              <a:t>Authenticates with </a:t>
            </a:r>
            <a:r>
              <a:rPr lang="en-US" dirty="0" err="1"/>
              <a:t>OpenID</a:t>
            </a:r>
            <a:r>
              <a:rPr lang="en-US" dirty="0"/>
              <a:t> Connect</a:t>
            </a:r>
          </a:p>
          <a:p>
            <a:pPr lvl="1"/>
            <a:r>
              <a:rPr lang="en-US" dirty="0"/>
              <a:t>Patient domain: Patient only</a:t>
            </a:r>
          </a:p>
          <a:p>
            <a:pPr lvl="1"/>
            <a:r>
              <a:rPr lang="en-US" dirty="0"/>
              <a:t>Provider domains: Any user</a:t>
            </a:r>
          </a:p>
        </p:txBody>
      </p:sp>
      <p:grpSp>
        <p:nvGrpSpPr>
          <p:cNvPr id="23" name="Group 22"/>
          <p:cNvGrpSpPr/>
          <p:nvPr/>
        </p:nvGrpSpPr>
        <p:grpSpPr>
          <a:xfrm>
            <a:off x="8308095" y="306115"/>
            <a:ext cx="617875" cy="744976"/>
            <a:chOff x="7397336" y="66819"/>
            <a:chExt cx="617875" cy="744976"/>
          </a:xfrm>
        </p:grpSpPr>
        <p:pic>
          <p:nvPicPr>
            <p:cNvPr id="24" name="Picture 23"/>
            <p:cNvPicPr>
              <a:picLocks noChangeAspect="1"/>
            </p:cNvPicPr>
            <p:nvPr/>
          </p:nvPicPr>
          <p:blipFill>
            <a:blip r:embed="rId5"/>
            <a:stretch>
              <a:fillRect/>
            </a:stretch>
          </p:blipFill>
          <p:spPr>
            <a:xfrm>
              <a:off x="7406327" y="444721"/>
              <a:ext cx="169026" cy="183411"/>
            </a:xfrm>
            <a:prstGeom prst="rect">
              <a:avLst/>
            </a:prstGeom>
          </p:spPr>
        </p:pic>
        <p:pic>
          <p:nvPicPr>
            <p:cNvPr id="28" name="Picture 27"/>
            <p:cNvPicPr>
              <a:picLocks noChangeAspect="1"/>
            </p:cNvPicPr>
            <p:nvPr/>
          </p:nvPicPr>
          <p:blipFill>
            <a:blip r:embed="rId7"/>
            <a:stretch>
              <a:fillRect/>
            </a:stretch>
          </p:blipFill>
          <p:spPr>
            <a:xfrm>
              <a:off x="7397337" y="89477"/>
              <a:ext cx="187007" cy="169026"/>
            </a:xfrm>
            <a:prstGeom prst="rect">
              <a:avLst/>
            </a:prstGeom>
          </p:spPr>
        </p:pic>
        <p:pic>
          <p:nvPicPr>
            <p:cNvPr id="29" name="Picture 28"/>
            <p:cNvPicPr>
              <a:picLocks noChangeAspect="1"/>
            </p:cNvPicPr>
            <p:nvPr/>
          </p:nvPicPr>
          <p:blipFill>
            <a:blip r:embed="rId9"/>
            <a:stretch>
              <a:fillRect/>
            </a:stretch>
          </p:blipFill>
          <p:spPr>
            <a:xfrm>
              <a:off x="7426107" y="631980"/>
              <a:ext cx="129467" cy="179815"/>
            </a:xfrm>
            <a:prstGeom prst="rect">
              <a:avLst/>
            </a:prstGeom>
          </p:spPr>
        </p:pic>
        <p:pic>
          <p:nvPicPr>
            <p:cNvPr id="30" name="Picture 29"/>
            <p:cNvPicPr>
              <a:picLocks noChangeAspect="1"/>
            </p:cNvPicPr>
            <p:nvPr/>
          </p:nvPicPr>
          <p:blipFill>
            <a:blip r:embed="rId11"/>
            <a:stretch>
              <a:fillRect/>
            </a:stretch>
          </p:blipFill>
          <p:spPr>
            <a:xfrm>
              <a:off x="7397336" y="273908"/>
              <a:ext cx="187008" cy="151045"/>
            </a:xfrm>
            <a:prstGeom prst="rect">
              <a:avLst/>
            </a:prstGeom>
          </p:spPr>
        </p:pic>
        <p:sp>
          <p:nvSpPr>
            <p:cNvPr id="31" name="TextBox 30"/>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32" name="TextBox 31"/>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33" name="TextBox 32"/>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34" name="TextBox 33"/>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Tree>
    <p:extLst>
      <p:ext uri="{BB962C8B-B14F-4D97-AF65-F5344CB8AC3E}">
        <p14:creationId xmlns:p14="http://schemas.microsoft.com/office/powerpoint/2010/main" val="3557614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duotone>
              <a:schemeClr val="accent6">
                <a:shade val="45000"/>
                <a:satMod val="135000"/>
              </a:schemeClr>
              <a:prstClr val="white"/>
            </a:duotone>
          </a:blip>
          <a:stretch>
            <a:fillRect/>
          </a:stretch>
        </p:blipFill>
        <p:spPr>
          <a:xfrm>
            <a:off x="3542600" y="2004090"/>
            <a:ext cx="660400" cy="596900"/>
          </a:xfrm>
          <a:prstGeom prst="rect">
            <a:avLst/>
          </a:prstGeom>
        </p:spPr>
      </p:pic>
      <p:pic>
        <p:nvPicPr>
          <p:cNvPr id="14" name="Picture 13"/>
          <p:cNvPicPr>
            <a:picLocks noChangeAspect="1"/>
          </p:cNvPicPr>
          <p:nvPr/>
        </p:nvPicPr>
        <p:blipFill>
          <a:blip r:embed="rId3">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4">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5">
            <a:duotone>
              <a:schemeClr val="accent6">
                <a:shade val="45000"/>
                <a:satMod val="135000"/>
              </a:schemeClr>
              <a:prstClr val="white"/>
            </a:duotone>
          </a:blip>
          <a:stretch>
            <a:fillRect/>
          </a:stretch>
        </p:blipFill>
        <p:spPr>
          <a:xfrm>
            <a:off x="6180472" y="5107918"/>
            <a:ext cx="596900" cy="647700"/>
          </a:xfrm>
          <a:prstGeom prst="rect">
            <a:avLst/>
          </a:prstGeom>
        </p:spPr>
      </p:pic>
      <p:pic>
        <p:nvPicPr>
          <p:cNvPr id="17" name="Picture 16"/>
          <p:cNvPicPr>
            <a:picLocks noChangeAspect="1"/>
          </p:cNvPicPr>
          <p:nvPr/>
        </p:nvPicPr>
        <p:blipFill>
          <a:blip r:embed="rId6">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7">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8"/>
          <a:stretch>
            <a:fillRect/>
          </a:stretch>
        </p:blipFill>
        <p:spPr>
          <a:xfrm>
            <a:off x="3642486" y="5612113"/>
            <a:ext cx="457200" cy="635000"/>
          </a:xfrm>
          <a:prstGeom prst="rect">
            <a:avLst/>
          </a:prstGeom>
        </p:spPr>
      </p:pic>
      <p:pic>
        <p:nvPicPr>
          <p:cNvPr id="20" name="Picture 19"/>
          <p:cNvPicPr>
            <a:picLocks noChangeAspect="1"/>
          </p:cNvPicPr>
          <p:nvPr/>
        </p:nvPicPr>
        <p:blipFill>
          <a:blip r:embed="rId9"/>
          <a:stretch>
            <a:fillRect/>
          </a:stretch>
        </p:blipFill>
        <p:spPr>
          <a:xfrm>
            <a:off x="5313719" y="5612113"/>
            <a:ext cx="457200" cy="635000"/>
          </a:xfrm>
          <a:prstGeom prst="rect">
            <a:avLst/>
          </a:prstGeom>
        </p:spPr>
      </p:pic>
      <p:pic>
        <p:nvPicPr>
          <p:cNvPr id="21" name="Picture 20"/>
          <p:cNvPicPr>
            <a:picLocks noChangeAspect="1"/>
          </p:cNvPicPr>
          <p:nvPr/>
        </p:nvPicPr>
        <p:blipFill>
          <a:blip r:embed="rId10">
            <a:duotone>
              <a:schemeClr val="accent6">
                <a:shade val="45000"/>
                <a:satMod val="135000"/>
              </a:schemeClr>
              <a:prstClr val="white"/>
            </a:duotone>
          </a:blip>
          <a:stretch>
            <a:fillRect/>
          </a:stretch>
        </p:blipFill>
        <p:spPr>
          <a:xfrm>
            <a:off x="1685856" y="4172966"/>
            <a:ext cx="660400" cy="533400"/>
          </a:xfrm>
          <a:prstGeom prst="rect">
            <a:avLst/>
          </a:prstGeom>
        </p:spPr>
      </p:pic>
      <p:pic>
        <p:nvPicPr>
          <p:cNvPr id="22" name="Picture 21"/>
          <p:cNvPicPr>
            <a:picLocks noChangeAspect="1"/>
          </p:cNvPicPr>
          <p:nvPr/>
        </p:nvPicPr>
        <p:blipFill>
          <a:blip r:embed="rId11">
            <a:duotone>
              <a:schemeClr val="accent6">
                <a:shade val="45000"/>
                <a:satMod val="135000"/>
              </a:schemeClr>
              <a:prstClr val="white"/>
            </a:duotone>
          </a:blip>
          <a:stretch>
            <a:fillRect/>
          </a:stretch>
        </p:blipFill>
        <p:spPr>
          <a:xfrm>
            <a:off x="6916888" y="4172966"/>
            <a:ext cx="660400" cy="533400"/>
          </a:xfrm>
          <a:prstGeom prst="rect">
            <a:avLst/>
          </a:prstGeom>
        </p:spPr>
      </p:pic>
      <p:sp>
        <p:nvSpPr>
          <p:cNvPr id="2" name="Title 1"/>
          <p:cNvSpPr>
            <a:spLocks noGrp="1"/>
          </p:cNvSpPr>
          <p:nvPr>
            <p:ph type="title"/>
          </p:nvPr>
        </p:nvSpPr>
        <p:spPr/>
        <p:txBody>
          <a:bodyPr/>
          <a:lstStyle/>
          <a:p>
            <a:r>
              <a:rPr lang="en-US" dirty="0" smtClean="0"/>
              <a:t>Components: FHIR servers</a:t>
            </a:r>
            <a:endParaRPr lang="en-US" dirty="0"/>
          </a:p>
        </p:txBody>
      </p:sp>
      <p:sp>
        <p:nvSpPr>
          <p:cNvPr id="25" name="TextBox 24"/>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26" name="TextBox 25"/>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27" name="TextBox 26"/>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sp>
        <p:nvSpPr>
          <p:cNvPr id="3" name="TextBox 2"/>
          <p:cNvSpPr txBox="1"/>
          <p:nvPr/>
        </p:nvSpPr>
        <p:spPr>
          <a:xfrm>
            <a:off x="2735026" y="1968909"/>
            <a:ext cx="3978748" cy="1969770"/>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60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0"/>
              </a:spcAft>
              <a:buClr>
                <a:srgbClr val="005B94"/>
              </a:buClr>
              <a:buFont typeface="Arial" pitchFamily="34" charset="0"/>
              <a:buChar char="–"/>
              <a:defRPr sz="1600">
                <a:solidFill>
                  <a:prstClr val="black"/>
                </a:solidFill>
                <a:latin typeface="Arial" pitchFamily="34" charset="0"/>
                <a:cs typeface="Arial" pitchFamily="34" charset="0"/>
              </a:defRPr>
            </a:lvl2pPr>
          </a:lstStyle>
          <a:p>
            <a:r>
              <a:rPr lang="en-US" dirty="0"/>
              <a:t>Determines which users (across domains) have access to which records</a:t>
            </a:r>
          </a:p>
          <a:p>
            <a:r>
              <a:rPr lang="en-US" dirty="0"/>
              <a:t>Accepts </a:t>
            </a:r>
            <a:r>
              <a:rPr lang="en-US" dirty="0" err="1"/>
              <a:t>OAuth</a:t>
            </a:r>
            <a:r>
              <a:rPr lang="en-US" dirty="0"/>
              <a:t> tokens from local authorization server only</a:t>
            </a:r>
          </a:p>
          <a:p>
            <a:r>
              <a:rPr lang="en-US" dirty="0"/>
              <a:t>Serves records local to the domain only</a:t>
            </a:r>
          </a:p>
        </p:txBody>
      </p:sp>
      <p:grpSp>
        <p:nvGrpSpPr>
          <p:cNvPr id="23" name="Group 22"/>
          <p:cNvGrpSpPr/>
          <p:nvPr/>
        </p:nvGrpSpPr>
        <p:grpSpPr>
          <a:xfrm>
            <a:off x="8308095" y="306115"/>
            <a:ext cx="617875" cy="744976"/>
            <a:chOff x="7397336" y="66819"/>
            <a:chExt cx="617875" cy="744976"/>
          </a:xfrm>
        </p:grpSpPr>
        <p:pic>
          <p:nvPicPr>
            <p:cNvPr id="24" name="Picture 23"/>
            <p:cNvPicPr>
              <a:picLocks noChangeAspect="1"/>
            </p:cNvPicPr>
            <p:nvPr/>
          </p:nvPicPr>
          <p:blipFill>
            <a:blip r:embed="rId4"/>
            <a:stretch>
              <a:fillRect/>
            </a:stretch>
          </p:blipFill>
          <p:spPr>
            <a:xfrm>
              <a:off x="7406327" y="444721"/>
              <a:ext cx="169026" cy="183411"/>
            </a:xfrm>
            <a:prstGeom prst="rect">
              <a:avLst/>
            </a:prstGeom>
          </p:spPr>
        </p:pic>
        <p:pic>
          <p:nvPicPr>
            <p:cNvPr id="28" name="Picture 27"/>
            <p:cNvPicPr>
              <a:picLocks noChangeAspect="1"/>
            </p:cNvPicPr>
            <p:nvPr/>
          </p:nvPicPr>
          <p:blipFill>
            <a:blip r:embed="rId6"/>
            <a:stretch>
              <a:fillRect/>
            </a:stretch>
          </p:blipFill>
          <p:spPr>
            <a:xfrm>
              <a:off x="7397337" y="89477"/>
              <a:ext cx="187007" cy="169026"/>
            </a:xfrm>
            <a:prstGeom prst="rect">
              <a:avLst/>
            </a:prstGeom>
          </p:spPr>
        </p:pic>
        <p:pic>
          <p:nvPicPr>
            <p:cNvPr id="29" name="Picture 28"/>
            <p:cNvPicPr>
              <a:picLocks noChangeAspect="1"/>
            </p:cNvPicPr>
            <p:nvPr/>
          </p:nvPicPr>
          <p:blipFill>
            <a:blip r:embed="rId8"/>
            <a:stretch>
              <a:fillRect/>
            </a:stretch>
          </p:blipFill>
          <p:spPr>
            <a:xfrm>
              <a:off x="7426107" y="631980"/>
              <a:ext cx="129467" cy="179815"/>
            </a:xfrm>
            <a:prstGeom prst="rect">
              <a:avLst/>
            </a:prstGeom>
          </p:spPr>
        </p:pic>
        <p:pic>
          <p:nvPicPr>
            <p:cNvPr id="30" name="Picture 29"/>
            <p:cNvPicPr>
              <a:picLocks noChangeAspect="1"/>
            </p:cNvPicPr>
            <p:nvPr/>
          </p:nvPicPr>
          <p:blipFill>
            <a:blip r:embed="rId10"/>
            <a:stretch>
              <a:fillRect/>
            </a:stretch>
          </p:blipFill>
          <p:spPr>
            <a:xfrm>
              <a:off x="7397336" y="273908"/>
              <a:ext cx="187008" cy="151045"/>
            </a:xfrm>
            <a:prstGeom prst="rect">
              <a:avLst/>
            </a:prstGeom>
          </p:spPr>
        </p:pic>
        <p:sp>
          <p:nvSpPr>
            <p:cNvPr id="31" name="TextBox 30"/>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32" name="TextBox 31"/>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33" name="TextBox 32"/>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34" name="TextBox 33"/>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Tree>
    <p:extLst>
      <p:ext uri="{BB962C8B-B14F-4D97-AF65-F5344CB8AC3E}">
        <p14:creationId xmlns:p14="http://schemas.microsoft.com/office/powerpoint/2010/main" val="2521901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542600" y="2004090"/>
            <a:ext cx="660400" cy="596900"/>
          </a:xfrm>
          <a:prstGeom prst="rect">
            <a:avLst/>
          </a:prstGeom>
        </p:spPr>
      </p:pic>
      <p:pic>
        <p:nvPicPr>
          <p:cNvPr id="14" name="Picture 13"/>
          <p:cNvPicPr>
            <a:picLocks noChangeAspect="1"/>
          </p:cNvPicPr>
          <p:nvPr/>
        </p:nvPicPr>
        <p:blipFill>
          <a:blip r:embed="rId3">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4">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5">
            <a:duotone>
              <a:schemeClr val="accent6">
                <a:shade val="45000"/>
                <a:satMod val="135000"/>
              </a:schemeClr>
              <a:prstClr val="white"/>
            </a:duotone>
          </a:blip>
          <a:stretch>
            <a:fillRect/>
          </a:stretch>
        </p:blipFill>
        <p:spPr>
          <a:xfrm>
            <a:off x="6180472" y="5107918"/>
            <a:ext cx="596900" cy="647700"/>
          </a:xfrm>
          <a:prstGeom prst="rect">
            <a:avLst/>
          </a:prstGeom>
        </p:spPr>
      </p:pic>
      <p:pic>
        <p:nvPicPr>
          <p:cNvPr id="17" name="Picture 16"/>
          <p:cNvPicPr>
            <a:picLocks noChangeAspect="1"/>
          </p:cNvPicPr>
          <p:nvPr/>
        </p:nvPicPr>
        <p:blipFill>
          <a:blip r:embed="rId6"/>
          <a:stretch>
            <a:fillRect/>
          </a:stretch>
        </p:blipFill>
        <p:spPr>
          <a:xfrm>
            <a:off x="1387406" y="3098800"/>
            <a:ext cx="660400" cy="596900"/>
          </a:xfrm>
          <a:prstGeom prst="rect">
            <a:avLst/>
          </a:prstGeom>
        </p:spPr>
      </p:pic>
      <p:pic>
        <p:nvPicPr>
          <p:cNvPr id="18" name="Picture 17"/>
          <p:cNvPicPr>
            <a:picLocks noChangeAspect="1"/>
          </p:cNvPicPr>
          <p:nvPr/>
        </p:nvPicPr>
        <p:blipFill>
          <a:blip r:embed="rId7"/>
          <a:stretch>
            <a:fillRect/>
          </a:stretch>
        </p:blipFill>
        <p:spPr>
          <a:xfrm>
            <a:off x="7301331" y="3098800"/>
            <a:ext cx="660400" cy="596900"/>
          </a:xfrm>
          <a:prstGeom prst="rect">
            <a:avLst/>
          </a:prstGeom>
        </p:spPr>
      </p:pic>
      <p:pic>
        <p:nvPicPr>
          <p:cNvPr id="19" name="Picture 18"/>
          <p:cNvPicPr>
            <a:picLocks noChangeAspect="1"/>
          </p:cNvPicPr>
          <p:nvPr/>
        </p:nvPicPr>
        <p:blipFill>
          <a:blip r:embed="rId8">
            <a:duotone>
              <a:schemeClr val="accent6">
                <a:shade val="45000"/>
                <a:satMod val="135000"/>
              </a:schemeClr>
              <a:prstClr val="white"/>
            </a:duotone>
          </a:blip>
          <a:stretch>
            <a:fillRect/>
          </a:stretch>
        </p:blipFill>
        <p:spPr>
          <a:xfrm>
            <a:off x="3642486" y="5612113"/>
            <a:ext cx="457200" cy="635000"/>
          </a:xfrm>
          <a:prstGeom prst="rect">
            <a:avLst/>
          </a:prstGeom>
        </p:spPr>
      </p:pic>
      <p:pic>
        <p:nvPicPr>
          <p:cNvPr id="20" name="Picture 19"/>
          <p:cNvPicPr>
            <a:picLocks noChangeAspect="1"/>
          </p:cNvPicPr>
          <p:nvPr/>
        </p:nvPicPr>
        <p:blipFill>
          <a:blip r:embed="rId9">
            <a:duotone>
              <a:schemeClr val="accent6">
                <a:shade val="45000"/>
                <a:satMod val="135000"/>
              </a:schemeClr>
              <a:prstClr val="white"/>
            </a:duotone>
          </a:blip>
          <a:stretch>
            <a:fillRect/>
          </a:stretch>
        </p:blipFill>
        <p:spPr>
          <a:xfrm>
            <a:off x="5313719" y="5612113"/>
            <a:ext cx="457200" cy="635000"/>
          </a:xfrm>
          <a:prstGeom prst="rect">
            <a:avLst/>
          </a:prstGeom>
        </p:spPr>
      </p:pic>
      <p:pic>
        <p:nvPicPr>
          <p:cNvPr id="21" name="Picture 20"/>
          <p:cNvPicPr>
            <a:picLocks noChangeAspect="1"/>
          </p:cNvPicPr>
          <p:nvPr/>
        </p:nvPicPr>
        <p:blipFill>
          <a:blip r:embed="rId10">
            <a:duotone>
              <a:schemeClr val="accent6">
                <a:shade val="45000"/>
                <a:satMod val="135000"/>
              </a:schemeClr>
              <a:prstClr val="white"/>
            </a:duotone>
          </a:blip>
          <a:stretch>
            <a:fillRect/>
          </a:stretch>
        </p:blipFill>
        <p:spPr>
          <a:xfrm>
            <a:off x="1685856" y="4172966"/>
            <a:ext cx="660400" cy="533400"/>
          </a:xfrm>
          <a:prstGeom prst="rect">
            <a:avLst/>
          </a:prstGeom>
        </p:spPr>
      </p:pic>
      <p:pic>
        <p:nvPicPr>
          <p:cNvPr id="22" name="Picture 21"/>
          <p:cNvPicPr>
            <a:picLocks noChangeAspect="1"/>
          </p:cNvPicPr>
          <p:nvPr/>
        </p:nvPicPr>
        <p:blipFill>
          <a:blip r:embed="rId11">
            <a:duotone>
              <a:schemeClr val="accent6">
                <a:shade val="45000"/>
                <a:satMod val="135000"/>
              </a:schemeClr>
              <a:prstClr val="white"/>
            </a:duotone>
          </a:blip>
          <a:stretch>
            <a:fillRect/>
          </a:stretch>
        </p:blipFill>
        <p:spPr>
          <a:xfrm>
            <a:off x="6916888" y="4172966"/>
            <a:ext cx="660400" cy="533400"/>
          </a:xfrm>
          <a:prstGeom prst="rect">
            <a:avLst/>
          </a:prstGeom>
        </p:spPr>
      </p:pic>
      <p:sp>
        <p:nvSpPr>
          <p:cNvPr id="2" name="Title 1"/>
          <p:cNvSpPr>
            <a:spLocks noGrp="1"/>
          </p:cNvSpPr>
          <p:nvPr>
            <p:ph type="title"/>
          </p:nvPr>
        </p:nvSpPr>
        <p:spPr/>
        <p:txBody>
          <a:bodyPr/>
          <a:lstStyle/>
          <a:p>
            <a:r>
              <a:rPr lang="en-US" dirty="0" smtClean="0"/>
              <a:t>Components: Identity </a:t>
            </a:r>
            <a:r>
              <a:rPr lang="en-US" dirty="0"/>
              <a:t>P</a:t>
            </a:r>
            <a:r>
              <a:rPr lang="en-US" dirty="0" smtClean="0"/>
              <a:t>roviders</a:t>
            </a:r>
            <a:endParaRPr lang="en-US" dirty="0"/>
          </a:p>
        </p:txBody>
      </p:sp>
      <p:sp>
        <p:nvSpPr>
          <p:cNvPr id="25" name="TextBox 24"/>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26" name="TextBox 25"/>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27" name="TextBox 26"/>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sp>
        <p:nvSpPr>
          <p:cNvPr id="3" name="TextBox 2"/>
          <p:cNvSpPr txBox="1"/>
          <p:nvPr/>
        </p:nvSpPr>
        <p:spPr>
          <a:xfrm>
            <a:off x="2596876" y="3213999"/>
            <a:ext cx="4320012" cy="1400383"/>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60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0"/>
              </a:spcAft>
              <a:buClr>
                <a:srgbClr val="005B94"/>
              </a:buClr>
              <a:buFont typeface="Arial" pitchFamily="34" charset="0"/>
              <a:buChar char="–"/>
              <a:defRPr sz="1600">
                <a:solidFill>
                  <a:prstClr val="black"/>
                </a:solidFill>
                <a:latin typeface="Arial" pitchFamily="34" charset="0"/>
                <a:cs typeface="Arial" pitchFamily="34" charset="0"/>
              </a:defRPr>
            </a:lvl2pPr>
          </a:lstStyle>
          <a:p>
            <a:pPr>
              <a:spcAft>
                <a:spcPts val="0"/>
              </a:spcAft>
            </a:pPr>
            <a:r>
              <a:rPr lang="en-US" dirty="0"/>
              <a:t>Software: </a:t>
            </a:r>
            <a:r>
              <a:rPr lang="en-US" dirty="0" err="1"/>
              <a:t>MITREid</a:t>
            </a:r>
            <a:r>
              <a:rPr lang="en-US" dirty="0"/>
              <a:t> Connect</a:t>
            </a:r>
          </a:p>
          <a:p>
            <a:pPr lvl="1"/>
            <a:r>
              <a:rPr lang="en-US" dirty="0"/>
              <a:t>https://github.com/mitreid-connect</a:t>
            </a:r>
            <a:r>
              <a:rPr lang="en-US" dirty="0" smtClean="0"/>
              <a:t>/ </a:t>
            </a:r>
            <a:endParaRPr lang="en-US" dirty="0"/>
          </a:p>
          <a:p>
            <a:pPr>
              <a:spcBef>
                <a:spcPts val="600"/>
              </a:spcBef>
              <a:spcAft>
                <a:spcPts val="0"/>
              </a:spcAft>
            </a:pPr>
            <a:r>
              <a:rPr lang="en-US" dirty="0"/>
              <a:t>Provides </a:t>
            </a:r>
            <a:r>
              <a:rPr lang="en-US" dirty="0" err="1"/>
              <a:t>OpenID</a:t>
            </a:r>
            <a:r>
              <a:rPr lang="en-US" dirty="0"/>
              <a:t> Connect identities</a:t>
            </a:r>
          </a:p>
          <a:p>
            <a:pPr lvl="1"/>
            <a:r>
              <a:rPr lang="en-US" dirty="0"/>
              <a:t>Does not provide API authorization</a:t>
            </a:r>
          </a:p>
          <a:p>
            <a:pPr lvl="1"/>
            <a:r>
              <a:rPr lang="en-US" dirty="0"/>
              <a:t>Direct log-in local accounts only</a:t>
            </a:r>
          </a:p>
        </p:txBody>
      </p:sp>
      <p:grpSp>
        <p:nvGrpSpPr>
          <p:cNvPr id="23" name="Group 22"/>
          <p:cNvGrpSpPr/>
          <p:nvPr/>
        </p:nvGrpSpPr>
        <p:grpSpPr>
          <a:xfrm>
            <a:off x="8308095" y="306115"/>
            <a:ext cx="617875" cy="744976"/>
            <a:chOff x="7397336" y="66819"/>
            <a:chExt cx="617875" cy="744976"/>
          </a:xfrm>
        </p:grpSpPr>
        <p:pic>
          <p:nvPicPr>
            <p:cNvPr id="24" name="Picture 23"/>
            <p:cNvPicPr>
              <a:picLocks noChangeAspect="1"/>
            </p:cNvPicPr>
            <p:nvPr/>
          </p:nvPicPr>
          <p:blipFill>
            <a:blip r:embed="rId4"/>
            <a:stretch>
              <a:fillRect/>
            </a:stretch>
          </p:blipFill>
          <p:spPr>
            <a:xfrm>
              <a:off x="7406327" y="444721"/>
              <a:ext cx="169026" cy="183411"/>
            </a:xfrm>
            <a:prstGeom prst="rect">
              <a:avLst/>
            </a:prstGeom>
          </p:spPr>
        </p:pic>
        <p:pic>
          <p:nvPicPr>
            <p:cNvPr id="28" name="Picture 27"/>
            <p:cNvPicPr>
              <a:picLocks noChangeAspect="1"/>
            </p:cNvPicPr>
            <p:nvPr/>
          </p:nvPicPr>
          <p:blipFill>
            <a:blip r:embed="rId6"/>
            <a:stretch>
              <a:fillRect/>
            </a:stretch>
          </p:blipFill>
          <p:spPr>
            <a:xfrm>
              <a:off x="7397337" y="89477"/>
              <a:ext cx="187007" cy="169026"/>
            </a:xfrm>
            <a:prstGeom prst="rect">
              <a:avLst/>
            </a:prstGeom>
          </p:spPr>
        </p:pic>
        <p:pic>
          <p:nvPicPr>
            <p:cNvPr id="29" name="Picture 28"/>
            <p:cNvPicPr>
              <a:picLocks noChangeAspect="1"/>
            </p:cNvPicPr>
            <p:nvPr/>
          </p:nvPicPr>
          <p:blipFill>
            <a:blip r:embed="rId8"/>
            <a:stretch>
              <a:fillRect/>
            </a:stretch>
          </p:blipFill>
          <p:spPr>
            <a:xfrm>
              <a:off x="7426107" y="631980"/>
              <a:ext cx="129467" cy="179815"/>
            </a:xfrm>
            <a:prstGeom prst="rect">
              <a:avLst/>
            </a:prstGeom>
          </p:spPr>
        </p:pic>
        <p:pic>
          <p:nvPicPr>
            <p:cNvPr id="30" name="Picture 29"/>
            <p:cNvPicPr>
              <a:picLocks noChangeAspect="1"/>
            </p:cNvPicPr>
            <p:nvPr/>
          </p:nvPicPr>
          <p:blipFill>
            <a:blip r:embed="rId10"/>
            <a:stretch>
              <a:fillRect/>
            </a:stretch>
          </p:blipFill>
          <p:spPr>
            <a:xfrm>
              <a:off x="7397336" y="273908"/>
              <a:ext cx="187008" cy="151045"/>
            </a:xfrm>
            <a:prstGeom prst="rect">
              <a:avLst/>
            </a:prstGeom>
          </p:spPr>
        </p:pic>
        <p:sp>
          <p:nvSpPr>
            <p:cNvPr id="31" name="TextBox 30"/>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32" name="TextBox 31"/>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33" name="TextBox 32"/>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34" name="TextBox 33"/>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Tree>
    <p:extLst>
      <p:ext uri="{BB962C8B-B14F-4D97-AF65-F5344CB8AC3E}">
        <p14:creationId xmlns:p14="http://schemas.microsoft.com/office/powerpoint/2010/main" val="23512143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duotone>
              <a:schemeClr val="accent6">
                <a:shade val="45000"/>
                <a:satMod val="135000"/>
              </a:schemeClr>
              <a:prstClr val="white"/>
            </a:duotone>
          </a:blip>
          <a:stretch>
            <a:fillRect/>
          </a:stretch>
        </p:blipFill>
        <p:spPr>
          <a:xfrm>
            <a:off x="3542600" y="2004090"/>
            <a:ext cx="660400" cy="596900"/>
          </a:xfrm>
          <a:prstGeom prst="rect">
            <a:avLst/>
          </a:prstGeom>
        </p:spPr>
      </p:pic>
      <p:pic>
        <p:nvPicPr>
          <p:cNvPr id="14" name="Picture 13"/>
          <p:cNvPicPr>
            <a:picLocks noChangeAspect="1"/>
          </p:cNvPicPr>
          <p:nvPr/>
        </p:nvPicPr>
        <p:blipFill>
          <a:blip r:embed="rId3">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4">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5">
            <a:duotone>
              <a:schemeClr val="accent6">
                <a:shade val="45000"/>
                <a:satMod val="135000"/>
              </a:schemeClr>
              <a:prstClr val="white"/>
            </a:duotone>
          </a:blip>
          <a:stretch>
            <a:fillRect/>
          </a:stretch>
        </p:blipFill>
        <p:spPr>
          <a:xfrm>
            <a:off x="6180472" y="5107918"/>
            <a:ext cx="596900" cy="647700"/>
          </a:xfrm>
          <a:prstGeom prst="rect">
            <a:avLst/>
          </a:prstGeom>
        </p:spPr>
      </p:pic>
      <p:pic>
        <p:nvPicPr>
          <p:cNvPr id="17" name="Picture 16"/>
          <p:cNvPicPr>
            <a:picLocks noChangeAspect="1"/>
          </p:cNvPicPr>
          <p:nvPr/>
        </p:nvPicPr>
        <p:blipFill>
          <a:blip r:embed="rId6">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7">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8">
            <a:duotone>
              <a:schemeClr val="accent6">
                <a:shade val="45000"/>
                <a:satMod val="135000"/>
              </a:schemeClr>
              <a:prstClr val="white"/>
            </a:duotone>
          </a:blip>
          <a:stretch>
            <a:fillRect/>
          </a:stretch>
        </p:blipFill>
        <p:spPr>
          <a:xfrm>
            <a:off x="3642486" y="5612113"/>
            <a:ext cx="457200" cy="635000"/>
          </a:xfrm>
          <a:prstGeom prst="rect">
            <a:avLst/>
          </a:prstGeom>
        </p:spPr>
      </p:pic>
      <p:pic>
        <p:nvPicPr>
          <p:cNvPr id="20" name="Picture 19"/>
          <p:cNvPicPr>
            <a:picLocks noChangeAspect="1"/>
          </p:cNvPicPr>
          <p:nvPr/>
        </p:nvPicPr>
        <p:blipFill>
          <a:blip r:embed="rId9">
            <a:duotone>
              <a:schemeClr val="accent6">
                <a:shade val="45000"/>
                <a:satMod val="135000"/>
              </a:schemeClr>
              <a:prstClr val="white"/>
            </a:duotone>
          </a:blip>
          <a:stretch>
            <a:fillRect/>
          </a:stretch>
        </p:blipFill>
        <p:spPr>
          <a:xfrm>
            <a:off x="5313719" y="5612113"/>
            <a:ext cx="457200" cy="635000"/>
          </a:xfrm>
          <a:prstGeom prst="rect">
            <a:avLst/>
          </a:prstGeom>
        </p:spPr>
      </p:pic>
      <p:pic>
        <p:nvPicPr>
          <p:cNvPr id="21" name="Picture 20"/>
          <p:cNvPicPr>
            <a:picLocks noChangeAspect="1"/>
          </p:cNvPicPr>
          <p:nvPr/>
        </p:nvPicPr>
        <p:blipFill>
          <a:blip r:embed="rId10"/>
          <a:stretch>
            <a:fillRect/>
          </a:stretch>
        </p:blipFill>
        <p:spPr>
          <a:xfrm>
            <a:off x="1685856" y="4172966"/>
            <a:ext cx="660400" cy="533400"/>
          </a:xfrm>
          <a:prstGeom prst="rect">
            <a:avLst/>
          </a:prstGeom>
        </p:spPr>
      </p:pic>
      <p:pic>
        <p:nvPicPr>
          <p:cNvPr id="22" name="Picture 21"/>
          <p:cNvPicPr>
            <a:picLocks noChangeAspect="1"/>
          </p:cNvPicPr>
          <p:nvPr/>
        </p:nvPicPr>
        <p:blipFill>
          <a:blip r:embed="rId11"/>
          <a:stretch>
            <a:fillRect/>
          </a:stretch>
        </p:blipFill>
        <p:spPr>
          <a:xfrm>
            <a:off x="6916888" y="4172966"/>
            <a:ext cx="660400" cy="533400"/>
          </a:xfrm>
          <a:prstGeom prst="rect">
            <a:avLst/>
          </a:prstGeom>
        </p:spPr>
      </p:pic>
      <p:sp>
        <p:nvSpPr>
          <p:cNvPr id="2" name="Title 1"/>
          <p:cNvSpPr>
            <a:spLocks noGrp="1"/>
          </p:cNvSpPr>
          <p:nvPr>
            <p:ph type="title"/>
          </p:nvPr>
        </p:nvSpPr>
        <p:spPr/>
        <p:txBody>
          <a:bodyPr/>
          <a:lstStyle/>
          <a:p>
            <a:r>
              <a:rPr lang="en-US" dirty="0" smtClean="0"/>
              <a:t>Components: Authorization </a:t>
            </a:r>
            <a:r>
              <a:rPr lang="en-US" dirty="0"/>
              <a:t>S</a:t>
            </a:r>
            <a:r>
              <a:rPr lang="en-US" dirty="0" smtClean="0"/>
              <a:t>ervers</a:t>
            </a:r>
            <a:endParaRPr lang="en-US" dirty="0"/>
          </a:p>
        </p:txBody>
      </p:sp>
      <p:sp>
        <p:nvSpPr>
          <p:cNvPr id="25" name="TextBox 24"/>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26" name="TextBox 25"/>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27" name="TextBox 26"/>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sp>
        <p:nvSpPr>
          <p:cNvPr id="3" name="TextBox 2"/>
          <p:cNvSpPr txBox="1"/>
          <p:nvPr/>
        </p:nvSpPr>
        <p:spPr>
          <a:xfrm>
            <a:off x="1817259" y="1731736"/>
            <a:ext cx="5814282" cy="1646605"/>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0"/>
              </a:spcAft>
              <a:buClr>
                <a:srgbClr val="005B94"/>
              </a:buClr>
              <a:buFont typeface="Arial" pitchFamily="34" charset="0"/>
              <a:buChar char="–"/>
              <a:defRPr sz="1600">
                <a:solidFill>
                  <a:prstClr val="black"/>
                </a:solidFill>
                <a:latin typeface="Arial" pitchFamily="34" charset="0"/>
                <a:cs typeface="Arial" pitchFamily="34" charset="0"/>
              </a:defRPr>
            </a:lvl2pPr>
          </a:lstStyle>
          <a:p>
            <a:r>
              <a:rPr lang="en-US" dirty="0"/>
              <a:t>Software: </a:t>
            </a:r>
            <a:r>
              <a:rPr lang="en-US" dirty="0" err="1"/>
              <a:t>MITREid</a:t>
            </a:r>
            <a:r>
              <a:rPr lang="en-US" dirty="0"/>
              <a:t> Connect</a:t>
            </a:r>
          </a:p>
          <a:p>
            <a:pPr lvl="1"/>
            <a:r>
              <a:rPr lang="en-US" dirty="0"/>
              <a:t>https://github.com/mitreid-connect</a:t>
            </a:r>
            <a:r>
              <a:rPr lang="en-US" dirty="0" smtClean="0"/>
              <a:t>/ </a:t>
            </a:r>
            <a:endParaRPr lang="en-US" dirty="0"/>
          </a:p>
          <a:p>
            <a:pPr>
              <a:spcBef>
                <a:spcPts val="600"/>
              </a:spcBef>
            </a:pPr>
            <a:r>
              <a:rPr lang="en-US" dirty="0"/>
              <a:t>Provides </a:t>
            </a:r>
            <a:r>
              <a:rPr lang="en-US" dirty="0" err="1"/>
              <a:t>OAuth</a:t>
            </a:r>
            <a:r>
              <a:rPr lang="en-US" dirty="0"/>
              <a:t> authorization capabilities</a:t>
            </a:r>
          </a:p>
          <a:p>
            <a:pPr lvl="1"/>
            <a:r>
              <a:rPr lang="en-US" dirty="0"/>
              <a:t>Supports both clients and protected resources</a:t>
            </a:r>
          </a:p>
          <a:p>
            <a:pPr lvl="1"/>
            <a:r>
              <a:rPr lang="en-US" dirty="0"/>
              <a:t>Allows logins across domains</a:t>
            </a:r>
          </a:p>
          <a:p>
            <a:pPr lvl="1"/>
            <a:r>
              <a:rPr lang="en-US" dirty="0"/>
              <a:t>Does not provide any </a:t>
            </a:r>
            <a:r>
              <a:rPr lang="en-US" dirty="0" err="1"/>
              <a:t>OpenID</a:t>
            </a:r>
            <a:r>
              <a:rPr lang="en-US" dirty="0"/>
              <a:t> Connect identities</a:t>
            </a:r>
          </a:p>
        </p:txBody>
      </p:sp>
      <p:grpSp>
        <p:nvGrpSpPr>
          <p:cNvPr id="23" name="Group 22"/>
          <p:cNvGrpSpPr/>
          <p:nvPr/>
        </p:nvGrpSpPr>
        <p:grpSpPr>
          <a:xfrm>
            <a:off x="8308095" y="306115"/>
            <a:ext cx="617875" cy="744976"/>
            <a:chOff x="7397336" y="66819"/>
            <a:chExt cx="617875" cy="744976"/>
          </a:xfrm>
        </p:grpSpPr>
        <p:pic>
          <p:nvPicPr>
            <p:cNvPr id="24" name="Picture 23"/>
            <p:cNvPicPr>
              <a:picLocks noChangeAspect="1"/>
            </p:cNvPicPr>
            <p:nvPr/>
          </p:nvPicPr>
          <p:blipFill>
            <a:blip r:embed="rId4"/>
            <a:stretch>
              <a:fillRect/>
            </a:stretch>
          </p:blipFill>
          <p:spPr>
            <a:xfrm>
              <a:off x="7406327" y="444721"/>
              <a:ext cx="169026" cy="183411"/>
            </a:xfrm>
            <a:prstGeom prst="rect">
              <a:avLst/>
            </a:prstGeom>
          </p:spPr>
        </p:pic>
        <p:pic>
          <p:nvPicPr>
            <p:cNvPr id="28" name="Picture 27"/>
            <p:cNvPicPr>
              <a:picLocks noChangeAspect="1"/>
            </p:cNvPicPr>
            <p:nvPr/>
          </p:nvPicPr>
          <p:blipFill>
            <a:blip r:embed="rId6"/>
            <a:stretch>
              <a:fillRect/>
            </a:stretch>
          </p:blipFill>
          <p:spPr>
            <a:xfrm>
              <a:off x="7397337" y="89477"/>
              <a:ext cx="187007" cy="169026"/>
            </a:xfrm>
            <a:prstGeom prst="rect">
              <a:avLst/>
            </a:prstGeom>
          </p:spPr>
        </p:pic>
        <p:pic>
          <p:nvPicPr>
            <p:cNvPr id="29" name="Picture 28"/>
            <p:cNvPicPr>
              <a:picLocks noChangeAspect="1"/>
            </p:cNvPicPr>
            <p:nvPr/>
          </p:nvPicPr>
          <p:blipFill>
            <a:blip r:embed="rId8"/>
            <a:stretch>
              <a:fillRect/>
            </a:stretch>
          </p:blipFill>
          <p:spPr>
            <a:xfrm>
              <a:off x="7426107" y="631980"/>
              <a:ext cx="129467" cy="179815"/>
            </a:xfrm>
            <a:prstGeom prst="rect">
              <a:avLst/>
            </a:prstGeom>
          </p:spPr>
        </p:pic>
        <p:pic>
          <p:nvPicPr>
            <p:cNvPr id="30" name="Picture 29"/>
            <p:cNvPicPr>
              <a:picLocks noChangeAspect="1"/>
            </p:cNvPicPr>
            <p:nvPr/>
          </p:nvPicPr>
          <p:blipFill>
            <a:blip r:embed="rId10"/>
            <a:stretch>
              <a:fillRect/>
            </a:stretch>
          </p:blipFill>
          <p:spPr>
            <a:xfrm>
              <a:off x="7397336" y="273908"/>
              <a:ext cx="187008" cy="151045"/>
            </a:xfrm>
            <a:prstGeom prst="rect">
              <a:avLst/>
            </a:prstGeom>
          </p:spPr>
        </p:pic>
        <p:sp>
          <p:nvSpPr>
            <p:cNvPr id="31" name="TextBox 30"/>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32" name="TextBox 31"/>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33" name="TextBox 32"/>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34" name="TextBox 33"/>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Tree>
    <p:extLst>
      <p:ext uri="{BB962C8B-B14F-4D97-AF65-F5344CB8AC3E}">
        <p14:creationId xmlns:p14="http://schemas.microsoft.com/office/powerpoint/2010/main" val="4258026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duotone>
              <a:schemeClr val="accent6">
                <a:shade val="45000"/>
                <a:satMod val="135000"/>
              </a:schemeClr>
              <a:prstClr val="white"/>
            </a:duotone>
          </a:blip>
          <a:stretch>
            <a:fillRect/>
          </a:stretch>
        </p:blipFill>
        <p:spPr>
          <a:xfrm>
            <a:off x="3542600" y="2004090"/>
            <a:ext cx="660400" cy="596900"/>
          </a:xfrm>
          <a:prstGeom prst="rect">
            <a:avLst/>
          </a:prstGeom>
        </p:spPr>
      </p:pic>
      <p:pic>
        <p:nvPicPr>
          <p:cNvPr id="14" name="Picture 13"/>
          <p:cNvPicPr>
            <a:picLocks noChangeAspect="1"/>
          </p:cNvPicPr>
          <p:nvPr/>
        </p:nvPicPr>
        <p:blipFill>
          <a:blip r:embed="rId3">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4">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5">
            <a:duotone>
              <a:schemeClr val="accent6">
                <a:shade val="45000"/>
                <a:satMod val="135000"/>
              </a:schemeClr>
              <a:prstClr val="white"/>
            </a:duotone>
          </a:blip>
          <a:stretch>
            <a:fillRect/>
          </a:stretch>
        </p:blipFill>
        <p:spPr>
          <a:xfrm>
            <a:off x="6180472" y="5107918"/>
            <a:ext cx="596900" cy="647700"/>
          </a:xfrm>
          <a:prstGeom prst="rect">
            <a:avLst/>
          </a:prstGeom>
        </p:spPr>
      </p:pic>
      <p:pic>
        <p:nvPicPr>
          <p:cNvPr id="17" name="Picture 16"/>
          <p:cNvPicPr>
            <a:picLocks noChangeAspect="1"/>
          </p:cNvPicPr>
          <p:nvPr/>
        </p:nvPicPr>
        <p:blipFill>
          <a:blip r:embed="rId6">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7">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8">
            <a:duotone>
              <a:schemeClr val="accent6">
                <a:shade val="45000"/>
                <a:satMod val="135000"/>
              </a:schemeClr>
              <a:prstClr val="white"/>
            </a:duotone>
          </a:blip>
          <a:stretch>
            <a:fillRect/>
          </a:stretch>
        </p:blipFill>
        <p:spPr>
          <a:xfrm>
            <a:off x="3642486" y="5612113"/>
            <a:ext cx="457200" cy="635000"/>
          </a:xfrm>
          <a:prstGeom prst="rect">
            <a:avLst/>
          </a:prstGeom>
        </p:spPr>
      </p:pic>
      <p:pic>
        <p:nvPicPr>
          <p:cNvPr id="20" name="Picture 19"/>
          <p:cNvPicPr>
            <a:picLocks noChangeAspect="1"/>
          </p:cNvPicPr>
          <p:nvPr/>
        </p:nvPicPr>
        <p:blipFill>
          <a:blip r:embed="rId9">
            <a:duotone>
              <a:schemeClr val="accent6">
                <a:shade val="45000"/>
                <a:satMod val="135000"/>
              </a:schemeClr>
              <a:prstClr val="white"/>
            </a:duotone>
          </a:blip>
          <a:stretch>
            <a:fillRect/>
          </a:stretch>
        </p:blipFill>
        <p:spPr>
          <a:xfrm>
            <a:off x="5313719" y="5612113"/>
            <a:ext cx="457200" cy="635000"/>
          </a:xfrm>
          <a:prstGeom prst="rect">
            <a:avLst/>
          </a:prstGeom>
        </p:spPr>
      </p:pic>
      <p:sp>
        <p:nvSpPr>
          <p:cNvPr id="2" name="Title 1"/>
          <p:cNvSpPr>
            <a:spLocks noGrp="1"/>
          </p:cNvSpPr>
          <p:nvPr>
            <p:ph type="title"/>
          </p:nvPr>
        </p:nvSpPr>
        <p:spPr/>
        <p:txBody>
          <a:bodyPr/>
          <a:lstStyle/>
          <a:p>
            <a:r>
              <a:rPr lang="en-US" dirty="0" smtClean="0"/>
              <a:t>Flow Diagrams</a:t>
            </a:r>
            <a:endParaRPr lang="en-US" dirty="0"/>
          </a:p>
        </p:txBody>
      </p:sp>
      <p:sp>
        <p:nvSpPr>
          <p:cNvPr id="25" name="TextBox 24"/>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26" name="TextBox 25"/>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27" name="TextBox 26"/>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sp>
        <p:nvSpPr>
          <p:cNvPr id="3" name="TextBox 2"/>
          <p:cNvSpPr txBox="1"/>
          <p:nvPr/>
        </p:nvSpPr>
        <p:spPr>
          <a:xfrm>
            <a:off x="2777100" y="2489378"/>
            <a:ext cx="3748654" cy="1323439"/>
          </a:xfrm>
          <a:prstGeom prst="rect">
            <a:avLst/>
          </a:prstGeom>
          <a:solidFill>
            <a:schemeClr val="bg1"/>
          </a:solidFill>
          <a:effectLst>
            <a:glow rad="88900">
              <a:srgbClr val="002060">
                <a:alpha val="60000"/>
              </a:srgbClr>
            </a:glow>
          </a:effectLst>
        </p:spPr>
        <p:txBody>
          <a:bodyPr wrap="square" rtlCol="0">
            <a:spAutoFit/>
          </a:bodyPr>
          <a:lstStyle>
            <a:defPPr>
              <a:defRPr lang="en-US"/>
            </a:defPPr>
            <a:lvl1pPr marL="231775" lvl="0" indent="-231775">
              <a:spcAft>
                <a:spcPts val="0"/>
              </a:spcAft>
              <a:buClr>
                <a:srgbClr val="005B94"/>
              </a:buClr>
              <a:buSzPct val="120000"/>
              <a:buFont typeface="Wingdings" pitchFamily="2" charset="2"/>
              <a:buChar char="§"/>
              <a:defRPr sz="1600" b="1">
                <a:solidFill>
                  <a:prstClr val="black"/>
                </a:solidFill>
                <a:latin typeface="Arial" pitchFamily="34" charset="0"/>
                <a:cs typeface="Arial" pitchFamily="34" charset="0"/>
              </a:defRPr>
            </a:lvl1pPr>
            <a:lvl2pPr marL="515938" lvl="1" indent="-228600">
              <a:spcAft>
                <a:spcPts val="0"/>
              </a:spcAft>
              <a:buClr>
                <a:srgbClr val="005B94"/>
              </a:buClr>
              <a:buFont typeface="Arial" pitchFamily="34" charset="0"/>
              <a:buChar char="–"/>
              <a:defRPr sz="1600">
                <a:solidFill>
                  <a:prstClr val="black"/>
                </a:solidFill>
                <a:latin typeface="Arial" pitchFamily="34" charset="0"/>
                <a:cs typeface="Arial" pitchFamily="34" charset="0"/>
              </a:defRPr>
            </a:lvl2pPr>
          </a:lstStyle>
          <a:p>
            <a:pPr marL="0" indent="0">
              <a:buNone/>
            </a:pPr>
            <a:r>
              <a:rPr lang="en-US" dirty="0" smtClean="0"/>
              <a:t>Note:</a:t>
            </a:r>
            <a:r>
              <a:rPr lang="en-US" b="0" dirty="0" smtClean="0"/>
              <a:t>  The following diagrams depict the data flows and interactions between systems.  See the earlier “storyboard” slides for depictions of user interactions.</a:t>
            </a:r>
            <a:endParaRPr lang="en-US" dirty="0" smtClean="0"/>
          </a:p>
        </p:txBody>
      </p:sp>
      <p:grpSp>
        <p:nvGrpSpPr>
          <p:cNvPr id="23" name="Group 22"/>
          <p:cNvGrpSpPr/>
          <p:nvPr/>
        </p:nvGrpSpPr>
        <p:grpSpPr>
          <a:xfrm>
            <a:off x="8308095" y="306115"/>
            <a:ext cx="617875" cy="744976"/>
            <a:chOff x="7397336" y="66819"/>
            <a:chExt cx="617875" cy="744976"/>
          </a:xfrm>
        </p:grpSpPr>
        <p:pic>
          <p:nvPicPr>
            <p:cNvPr id="24" name="Picture 23"/>
            <p:cNvPicPr>
              <a:picLocks noChangeAspect="1"/>
            </p:cNvPicPr>
            <p:nvPr/>
          </p:nvPicPr>
          <p:blipFill>
            <a:blip r:embed="rId4"/>
            <a:stretch>
              <a:fillRect/>
            </a:stretch>
          </p:blipFill>
          <p:spPr>
            <a:xfrm>
              <a:off x="7406327" y="444721"/>
              <a:ext cx="169026" cy="183411"/>
            </a:xfrm>
            <a:prstGeom prst="rect">
              <a:avLst/>
            </a:prstGeom>
          </p:spPr>
        </p:pic>
        <p:pic>
          <p:nvPicPr>
            <p:cNvPr id="28" name="Picture 27"/>
            <p:cNvPicPr>
              <a:picLocks noChangeAspect="1"/>
            </p:cNvPicPr>
            <p:nvPr/>
          </p:nvPicPr>
          <p:blipFill>
            <a:blip r:embed="rId6"/>
            <a:stretch>
              <a:fillRect/>
            </a:stretch>
          </p:blipFill>
          <p:spPr>
            <a:xfrm>
              <a:off x="7397337" y="89477"/>
              <a:ext cx="187007" cy="169026"/>
            </a:xfrm>
            <a:prstGeom prst="rect">
              <a:avLst/>
            </a:prstGeom>
          </p:spPr>
        </p:pic>
        <p:pic>
          <p:nvPicPr>
            <p:cNvPr id="29" name="Picture 28"/>
            <p:cNvPicPr>
              <a:picLocks noChangeAspect="1"/>
            </p:cNvPicPr>
            <p:nvPr/>
          </p:nvPicPr>
          <p:blipFill>
            <a:blip r:embed="rId8"/>
            <a:stretch>
              <a:fillRect/>
            </a:stretch>
          </p:blipFill>
          <p:spPr>
            <a:xfrm>
              <a:off x="7426107" y="631980"/>
              <a:ext cx="129467" cy="179815"/>
            </a:xfrm>
            <a:prstGeom prst="rect">
              <a:avLst/>
            </a:prstGeom>
          </p:spPr>
        </p:pic>
        <p:pic>
          <p:nvPicPr>
            <p:cNvPr id="30" name="Picture 29"/>
            <p:cNvPicPr>
              <a:picLocks noChangeAspect="1"/>
            </p:cNvPicPr>
            <p:nvPr/>
          </p:nvPicPr>
          <p:blipFill>
            <a:blip r:embed="rId10"/>
            <a:stretch>
              <a:fillRect/>
            </a:stretch>
          </p:blipFill>
          <p:spPr>
            <a:xfrm>
              <a:off x="7397336" y="273908"/>
              <a:ext cx="187008" cy="151045"/>
            </a:xfrm>
            <a:prstGeom prst="rect">
              <a:avLst/>
            </a:prstGeom>
          </p:spPr>
        </p:pic>
        <p:sp>
          <p:nvSpPr>
            <p:cNvPr id="31" name="TextBox 30"/>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32" name="TextBox 31"/>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33" name="TextBox 32"/>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34" name="TextBox 33"/>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pic>
        <p:nvPicPr>
          <p:cNvPr id="35" name="Picture 34"/>
          <p:cNvPicPr>
            <a:picLocks noChangeAspect="1"/>
          </p:cNvPicPr>
          <p:nvPr/>
        </p:nvPicPr>
        <p:blipFill>
          <a:blip r:embed="rId10">
            <a:duotone>
              <a:schemeClr val="accent6">
                <a:shade val="45000"/>
                <a:satMod val="135000"/>
              </a:schemeClr>
              <a:prstClr val="white"/>
            </a:duotone>
          </a:blip>
          <a:stretch>
            <a:fillRect/>
          </a:stretch>
        </p:blipFill>
        <p:spPr>
          <a:xfrm>
            <a:off x="1685856" y="4172966"/>
            <a:ext cx="660400" cy="533400"/>
          </a:xfrm>
          <a:prstGeom prst="rect">
            <a:avLst/>
          </a:prstGeom>
        </p:spPr>
      </p:pic>
      <p:pic>
        <p:nvPicPr>
          <p:cNvPr id="36" name="Picture 35"/>
          <p:cNvPicPr>
            <a:picLocks noChangeAspect="1"/>
          </p:cNvPicPr>
          <p:nvPr/>
        </p:nvPicPr>
        <p:blipFill>
          <a:blip r:embed="rId11">
            <a:duotone>
              <a:schemeClr val="accent6">
                <a:shade val="45000"/>
                <a:satMod val="135000"/>
              </a:schemeClr>
              <a:prstClr val="white"/>
            </a:duotone>
          </a:blip>
          <a:stretch>
            <a:fillRect/>
          </a:stretch>
        </p:blipFill>
        <p:spPr>
          <a:xfrm>
            <a:off x="6916888" y="4172966"/>
            <a:ext cx="660400" cy="533400"/>
          </a:xfrm>
          <a:prstGeom prst="rect">
            <a:avLst/>
          </a:prstGeom>
        </p:spPr>
      </p:pic>
    </p:spTree>
    <p:extLst>
      <p:ext uri="{BB962C8B-B14F-4D97-AF65-F5344CB8AC3E}">
        <p14:creationId xmlns:p14="http://schemas.microsoft.com/office/powerpoint/2010/main" val="3159763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stretch>
            <a:fillRect/>
          </a:stretch>
        </p:blipFill>
        <p:spPr>
          <a:xfrm>
            <a:off x="2603834" y="5107918"/>
            <a:ext cx="596900" cy="647700"/>
          </a:xfrm>
          <a:prstGeom prst="rect">
            <a:avLst/>
          </a:prstGeom>
        </p:spPr>
      </p:pic>
      <p:pic>
        <p:nvPicPr>
          <p:cNvPr id="16" name="Picture 15"/>
          <p:cNvPicPr>
            <a:picLocks noChangeAspect="1"/>
          </p:cNvPicPr>
          <p:nvPr/>
        </p:nvPicPr>
        <p:blipFill>
          <a:blip r:embed="rId6">
            <a:duotone>
              <a:schemeClr val="accent6">
                <a:shade val="45000"/>
                <a:satMod val="135000"/>
              </a:schemeClr>
              <a:prstClr val="white"/>
            </a:duotone>
          </a:blip>
          <a:stretch>
            <a:fillRect/>
          </a:stretch>
        </p:blipFill>
        <p:spPr>
          <a:xfrm>
            <a:off x="6180472" y="5107918"/>
            <a:ext cx="596900" cy="647700"/>
          </a:xfrm>
          <a:prstGeom prst="rect">
            <a:avLst/>
          </a:prstGeom>
        </p:spPr>
      </p:pic>
      <p:pic>
        <p:nvPicPr>
          <p:cNvPr id="17" name="Picture 16"/>
          <p:cNvPicPr>
            <a:picLocks noChangeAspect="1"/>
          </p:cNvPicPr>
          <p:nvPr/>
        </p:nvPicPr>
        <p:blipFill>
          <a:blip r:embed="rId7">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8">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9"/>
          <a:stretch>
            <a:fillRect/>
          </a:stretch>
        </p:blipFill>
        <p:spPr>
          <a:xfrm>
            <a:off x="3642486" y="5612113"/>
            <a:ext cx="457200" cy="635000"/>
          </a:xfrm>
          <a:prstGeom prst="rect">
            <a:avLst/>
          </a:prstGeom>
        </p:spPr>
      </p:pic>
      <p:pic>
        <p:nvPicPr>
          <p:cNvPr id="20" name="Picture 19"/>
          <p:cNvPicPr>
            <a:picLocks noChangeAspect="1"/>
          </p:cNvPicPr>
          <p:nvPr/>
        </p:nvPicPr>
        <p:blipFill>
          <a:blip r:embed="rId10">
            <a:duotone>
              <a:schemeClr val="accent6">
                <a:shade val="45000"/>
                <a:satMod val="135000"/>
              </a:schemeClr>
              <a:prstClr val="white"/>
            </a:duotone>
          </a:blip>
          <a:stretch>
            <a:fillRect/>
          </a:stretch>
        </p:blipFill>
        <p:spPr>
          <a:xfrm>
            <a:off x="5313719" y="5612113"/>
            <a:ext cx="457200" cy="635000"/>
          </a:xfrm>
          <a:prstGeom prst="rect">
            <a:avLst/>
          </a:prstGeom>
        </p:spPr>
      </p:pic>
      <p:pic>
        <p:nvPicPr>
          <p:cNvPr id="21" name="Picture 20"/>
          <p:cNvPicPr>
            <a:picLocks noChangeAspect="1"/>
          </p:cNvPicPr>
          <p:nvPr/>
        </p:nvPicPr>
        <p:blipFill>
          <a:blip r:embed="rId11"/>
          <a:stretch>
            <a:fillRect/>
          </a:stretch>
        </p:blipFill>
        <p:spPr>
          <a:xfrm>
            <a:off x="1685856" y="4172966"/>
            <a:ext cx="660400" cy="533400"/>
          </a:xfrm>
          <a:prstGeom prst="rect">
            <a:avLst/>
          </a:prstGeom>
        </p:spPr>
      </p:pic>
      <p:pic>
        <p:nvPicPr>
          <p:cNvPr id="22" name="Picture 21"/>
          <p:cNvPicPr>
            <a:picLocks noChangeAspect="1"/>
          </p:cNvPicPr>
          <p:nvPr/>
        </p:nvPicPr>
        <p:blipFill>
          <a:blip r:embed="rId12">
            <a:duotone>
              <a:schemeClr val="accent6">
                <a:shade val="45000"/>
                <a:satMod val="135000"/>
              </a:schemeClr>
              <a:prstClr val="white"/>
            </a:duotone>
          </a:blip>
          <a:stretch>
            <a:fillRect/>
          </a:stretch>
        </p:blipFill>
        <p:spPr>
          <a:xfrm>
            <a:off x="6916888" y="4172966"/>
            <a:ext cx="660400" cy="533400"/>
          </a:xfrm>
          <a:prstGeom prst="rect">
            <a:avLst/>
          </a:prstGeom>
        </p:spPr>
      </p:pic>
      <p:sp>
        <p:nvSpPr>
          <p:cNvPr id="2" name="Title 1"/>
          <p:cNvSpPr>
            <a:spLocks noGrp="1"/>
          </p:cNvSpPr>
          <p:nvPr>
            <p:ph type="title"/>
          </p:nvPr>
        </p:nvSpPr>
        <p:spPr/>
        <p:txBody>
          <a:bodyPr>
            <a:normAutofit/>
          </a:bodyPr>
          <a:lstStyle/>
          <a:p>
            <a:r>
              <a:rPr lang="en-US" dirty="0" smtClean="0"/>
              <a:t>Steve logs in to view his record</a:t>
            </a:r>
            <a:endParaRPr lang="en-US" dirty="0"/>
          </a:p>
        </p:txBody>
      </p:sp>
      <p:cxnSp>
        <p:nvCxnSpPr>
          <p:cNvPr id="4" name="Straight Arrow Connector 3"/>
          <p:cNvCxnSpPr>
            <a:stCxn id="12" idx="2"/>
            <a:endCxn id="15" idx="0"/>
          </p:cNvCxnSpPr>
          <p:nvPr/>
        </p:nvCxnSpPr>
        <p:spPr>
          <a:xfrm flipH="1">
            <a:off x="2902284" y="2600990"/>
            <a:ext cx="970516" cy="25069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a:stCxn id="12" idx="2"/>
            <a:endCxn id="21" idx="0"/>
          </p:cNvCxnSpPr>
          <p:nvPr/>
        </p:nvCxnSpPr>
        <p:spPr>
          <a:xfrm flipH="1">
            <a:off x="2016056" y="2600990"/>
            <a:ext cx="1856744" cy="15719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15" idx="3"/>
            <a:endCxn id="19" idx="1"/>
          </p:cNvCxnSpPr>
          <p:nvPr/>
        </p:nvCxnSpPr>
        <p:spPr>
          <a:xfrm>
            <a:off x="3200734" y="5431768"/>
            <a:ext cx="441752" cy="497845"/>
          </a:xfrm>
          <a:prstGeom prst="straightConnector1">
            <a:avLst/>
          </a:prstGeom>
          <a:ln>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a:stCxn id="15" idx="1"/>
            <a:endCxn id="21" idx="2"/>
          </p:cNvCxnSpPr>
          <p:nvPr/>
        </p:nvCxnSpPr>
        <p:spPr>
          <a:xfrm flipH="1" flipV="1">
            <a:off x="2016056" y="4706366"/>
            <a:ext cx="587778" cy="72540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nvGrpSpPr>
          <p:cNvPr id="56" name="Group 55"/>
          <p:cNvGrpSpPr/>
          <p:nvPr/>
        </p:nvGrpSpPr>
        <p:grpSpPr>
          <a:xfrm>
            <a:off x="7466061" y="373331"/>
            <a:ext cx="777819" cy="625578"/>
            <a:chOff x="7404485" y="274638"/>
            <a:chExt cx="777819" cy="625578"/>
          </a:xfrm>
        </p:grpSpPr>
        <p:cxnSp>
          <p:nvCxnSpPr>
            <p:cNvPr id="26" name="Straight Arrow Connector 25"/>
            <p:cNvCxnSpPr/>
            <p:nvPr/>
          </p:nvCxnSpPr>
          <p:spPr>
            <a:xfrm>
              <a:off x="7404485" y="370719"/>
              <a:ext cx="341516" cy="0"/>
            </a:xfrm>
            <a:prstGeom prst="straightConnector1">
              <a:avLst/>
            </a:prstGeom>
            <a:ln w="12700" cmpd="sng">
              <a:tailEnd type="arrow"/>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a:off x="7404485" y="564822"/>
              <a:ext cx="341516" cy="4193"/>
            </a:xfrm>
            <a:prstGeom prst="straightConnector1">
              <a:avLst/>
            </a:prstGeom>
            <a:ln w="12700" cmpd="sng">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a:off x="7404485" y="792494"/>
              <a:ext cx="341516" cy="0"/>
            </a:xfrm>
            <a:prstGeom prst="straightConnector1">
              <a:avLst/>
            </a:prstGeom>
            <a:ln w="12700" cmpd="sng">
              <a:tailEnd type="arrow"/>
            </a:ln>
          </p:spPr>
          <p:style>
            <a:lnRef idx="3">
              <a:schemeClr val="accent5"/>
            </a:lnRef>
            <a:fillRef idx="0">
              <a:schemeClr val="accent5"/>
            </a:fillRef>
            <a:effectRef idx="2">
              <a:schemeClr val="accent5"/>
            </a:effectRef>
            <a:fontRef idx="minor">
              <a:schemeClr val="tx1"/>
            </a:fontRef>
          </p:style>
        </p:cxnSp>
        <p:sp>
          <p:nvSpPr>
            <p:cNvPr id="29" name="TextBox 28"/>
            <p:cNvSpPr txBox="1"/>
            <p:nvPr/>
          </p:nvSpPr>
          <p:spPr>
            <a:xfrm>
              <a:off x="7706793" y="274638"/>
              <a:ext cx="441146"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OIDC</a:t>
              </a:r>
              <a:endParaRPr lang="en-US" sz="800" dirty="0">
                <a:ea typeface="Verdana" pitchFamily="34" charset="0"/>
                <a:cs typeface="Verdana" pitchFamily="34" charset="0"/>
              </a:endParaRPr>
            </a:p>
          </p:txBody>
        </p:sp>
        <p:sp>
          <p:nvSpPr>
            <p:cNvPr id="30" name="TextBox 29"/>
            <p:cNvSpPr txBox="1"/>
            <p:nvPr/>
          </p:nvSpPr>
          <p:spPr>
            <a:xfrm>
              <a:off x="7706793" y="467842"/>
              <a:ext cx="475511"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OAuth</a:t>
              </a:r>
              <a:endParaRPr lang="en-US" sz="800" dirty="0">
                <a:ea typeface="Verdana" pitchFamily="34" charset="0"/>
                <a:cs typeface="Verdana" pitchFamily="34" charset="0"/>
              </a:endParaRPr>
            </a:p>
          </p:txBody>
        </p:sp>
        <p:sp>
          <p:nvSpPr>
            <p:cNvPr id="31" name="TextBox 30"/>
            <p:cNvSpPr txBox="1"/>
            <p:nvPr/>
          </p:nvSpPr>
          <p:spPr>
            <a:xfrm>
              <a:off x="7706793" y="684772"/>
              <a:ext cx="4283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FHIR</a:t>
              </a:r>
              <a:endParaRPr lang="en-US" sz="800" dirty="0">
                <a:ea typeface="Verdana" pitchFamily="34" charset="0"/>
                <a:cs typeface="Verdana" pitchFamily="34" charset="0"/>
              </a:endParaRPr>
            </a:p>
          </p:txBody>
        </p:sp>
      </p:grpSp>
      <p:sp>
        <p:nvSpPr>
          <p:cNvPr id="38" name="TextBox 37"/>
          <p:cNvSpPr txBox="1"/>
          <p:nvPr/>
        </p:nvSpPr>
        <p:spPr>
          <a:xfrm>
            <a:off x="2185166" y="2991078"/>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3. Authenticate user</a:t>
            </a:r>
            <a:endParaRPr lang="en-US" sz="800" dirty="0">
              <a:ea typeface="Verdana" pitchFamily="34" charset="0"/>
              <a:cs typeface="Verdana" pitchFamily="34" charset="0"/>
            </a:endParaRPr>
          </a:p>
        </p:txBody>
      </p:sp>
      <p:sp>
        <p:nvSpPr>
          <p:cNvPr id="32" name="TextBox 31"/>
          <p:cNvSpPr txBox="1"/>
          <p:nvPr/>
        </p:nvSpPr>
        <p:spPr>
          <a:xfrm>
            <a:off x="3451388" y="3817797"/>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1. Authenticate user</a:t>
            </a:r>
            <a:endParaRPr lang="en-US" sz="800" dirty="0">
              <a:ea typeface="Verdana" pitchFamily="34" charset="0"/>
              <a:cs typeface="Verdana" pitchFamily="34" charset="0"/>
            </a:endParaRPr>
          </a:p>
        </p:txBody>
      </p:sp>
      <p:sp>
        <p:nvSpPr>
          <p:cNvPr id="33" name="TextBox 32"/>
          <p:cNvSpPr txBox="1"/>
          <p:nvPr/>
        </p:nvSpPr>
        <p:spPr>
          <a:xfrm>
            <a:off x="3200734" y="5190696"/>
            <a:ext cx="2199941"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4. Request resources with token</a:t>
            </a:r>
            <a:endParaRPr lang="en-US" sz="800" dirty="0">
              <a:ea typeface="Verdana" pitchFamily="34" charset="0"/>
              <a:cs typeface="Verdana" pitchFamily="34" charset="0"/>
            </a:endParaRPr>
          </a:p>
        </p:txBody>
      </p:sp>
      <p:sp>
        <p:nvSpPr>
          <p:cNvPr id="34" name="TextBox 33"/>
          <p:cNvSpPr txBox="1"/>
          <p:nvPr/>
        </p:nvSpPr>
        <p:spPr>
          <a:xfrm>
            <a:off x="1733056" y="5107918"/>
            <a:ext cx="74356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2. Get token</a:t>
            </a:r>
            <a:endParaRPr lang="en-US" sz="800" dirty="0">
              <a:ea typeface="Verdana" pitchFamily="34" charset="0"/>
              <a:cs typeface="Verdana" pitchFamily="34" charset="0"/>
            </a:endParaRPr>
          </a:p>
        </p:txBody>
      </p:sp>
      <p:sp>
        <p:nvSpPr>
          <p:cNvPr id="36" name="TextBox 35"/>
          <p:cNvSpPr txBox="1"/>
          <p:nvPr/>
        </p:nvSpPr>
        <p:spPr>
          <a:xfrm>
            <a:off x="1087354" y="5671696"/>
            <a:ext cx="94133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5. Validate token</a:t>
            </a:r>
            <a:endParaRPr lang="en-US" sz="800" dirty="0">
              <a:ea typeface="Verdana" pitchFamily="34" charset="0"/>
              <a:cs typeface="Verdana" pitchFamily="34" charset="0"/>
            </a:endParaRPr>
          </a:p>
        </p:txBody>
      </p:sp>
      <p:sp>
        <p:nvSpPr>
          <p:cNvPr id="41" name="TextBox 40"/>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42" name="TextBox 41"/>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43" name="TextBox 42"/>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grpSp>
        <p:nvGrpSpPr>
          <p:cNvPr id="44" name="Group 43"/>
          <p:cNvGrpSpPr/>
          <p:nvPr/>
        </p:nvGrpSpPr>
        <p:grpSpPr>
          <a:xfrm>
            <a:off x="8308095" y="306115"/>
            <a:ext cx="617875" cy="744976"/>
            <a:chOff x="7397336" y="66819"/>
            <a:chExt cx="617875" cy="744976"/>
          </a:xfrm>
        </p:grpSpPr>
        <p:pic>
          <p:nvPicPr>
            <p:cNvPr id="45" name="Picture 44"/>
            <p:cNvPicPr>
              <a:picLocks noChangeAspect="1"/>
            </p:cNvPicPr>
            <p:nvPr/>
          </p:nvPicPr>
          <p:blipFill>
            <a:blip r:embed="rId5"/>
            <a:stretch>
              <a:fillRect/>
            </a:stretch>
          </p:blipFill>
          <p:spPr>
            <a:xfrm>
              <a:off x="7406327" y="444721"/>
              <a:ext cx="169026" cy="183411"/>
            </a:xfrm>
            <a:prstGeom prst="rect">
              <a:avLst/>
            </a:prstGeom>
          </p:spPr>
        </p:pic>
        <p:pic>
          <p:nvPicPr>
            <p:cNvPr id="46" name="Picture 45"/>
            <p:cNvPicPr>
              <a:picLocks noChangeAspect="1"/>
            </p:cNvPicPr>
            <p:nvPr/>
          </p:nvPicPr>
          <p:blipFill>
            <a:blip r:embed="rId7"/>
            <a:stretch>
              <a:fillRect/>
            </a:stretch>
          </p:blipFill>
          <p:spPr>
            <a:xfrm>
              <a:off x="7397337" y="89477"/>
              <a:ext cx="187007" cy="169026"/>
            </a:xfrm>
            <a:prstGeom prst="rect">
              <a:avLst/>
            </a:prstGeom>
          </p:spPr>
        </p:pic>
        <p:pic>
          <p:nvPicPr>
            <p:cNvPr id="47" name="Picture 46"/>
            <p:cNvPicPr>
              <a:picLocks noChangeAspect="1"/>
            </p:cNvPicPr>
            <p:nvPr/>
          </p:nvPicPr>
          <p:blipFill>
            <a:blip r:embed="rId9"/>
            <a:stretch>
              <a:fillRect/>
            </a:stretch>
          </p:blipFill>
          <p:spPr>
            <a:xfrm>
              <a:off x="7426107" y="631980"/>
              <a:ext cx="129467" cy="179815"/>
            </a:xfrm>
            <a:prstGeom prst="rect">
              <a:avLst/>
            </a:prstGeom>
          </p:spPr>
        </p:pic>
        <p:pic>
          <p:nvPicPr>
            <p:cNvPr id="48" name="Picture 47"/>
            <p:cNvPicPr>
              <a:picLocks noChangeAspect="1"/>
            </p:cNvPicPr>
            <p:nvPr/>
          </p:nvPicPr>
          <p:blipFill>
            <a:blip r:embed="rId11"/>
            <a:stretch>
              <a:fillRect/>
            </a:stretch>
          </p:blipFill>
          <p:spPr>
            <a:xfrm>
              <a:off x="7397336" y="273908"/>
              <a:ext cx="187008" cy="151045"/>
            </a:xfrm>
            <a:prstGeom prst="rect">
              <a:avLst/>
            </a:prstGeom>
          </p:spPr>
        </p:pic>
        <p:sp>
          <p:nvSpPr>
            <p:cNvPr id="49" name="TextBox 48"/>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50" name="TextBox 49"/>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51" name="TextBox 50"/>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52" name="TextBox 51"/>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55" name="TextBox 54"/>
          <p:cNvSpPr txBox="1"/>
          <p:nvPr/>
        </p:nvSpPr>
        <p:spPr>
          <a:xfrm>
            <a:off x="4125022" y="5750882"/>
            <a:ext cx="1275654"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6. Return resources</a:t>
            </a:r>
            <a:endParaRPr lang="en-US" sz="800" dirty="0">
              <a:ea typeface="Verdana" pitchFamily="34" charset="0"/>
              <a:cs typeface="Verdana" pitchFamily="34" charset="0"/>
            </a:endParaRPr>
          </a:p>
        </p:txBody>
      </p:sp>
      <p:sp>
        <p:nvSpPr>
          <p:cNvPr id="3" name="Arc 2"/>
          <p:cNvSpPr/>
          <p:nvPr/>
        </p:nvSpPr>
        <p:spPr>
          <a:xfrm>
            <a:off x="760905" y="4276724"/>
            <a:ext cx="3982545" cy="1970389"/>
          </a:xfrm>
          <a:prstGeom prst="arc">
            <a:avLst>
              <a:gd name="adj1" fmla="val 2775402"/>
              <a:gd name="adj2" fmla="val 13077407"/>
            </a:avLst>
          </a:prstGeom>
          <a:ln>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06889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6">
            <a:duotone>
              <a:schemeClr val="accent6">
                <a:shade val="45000"/>
                <a:satMod val="135000"/>
              </a:schemeClr>
              <a:prstClr val="white"/>
            </a:duotone>
          </a:blip>
          <a:stretch>
            <a:fillRect/>
          </a:stretch>
        </p:blipFill>
        <p:spPr>
          <a:xfrm>
            <a:off x="6180472" y="5107918"/>
            <a:ext cx="596900" cy="647700"/>
          </a:xfrm>
          <a:prstGeom prst="rect">
            <a:avLst/>
          </a:prstGeom>
        </p:spPr>
      </p:pic>
      <p:pic>
        <p:nvPicPr>
          <p:cNvPr id="17" name="Picture 16"/>
          <p:cNvPicPr>
            <a:picLocks noChangeAspect="1"/>
          </p:cNvPicPr>
          <p:nvPr/>
        </p:nvPicPr>
        <p:blipFill>
          <a:blip r:embed="rId7">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8">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9"/>
          <a:stretch>
            <a:fillRect/>
          </a:stretch>
        </p:blipFill>
        <p:spPr>
          <a:xfrm>
            <a:off x="3642486" y="5612113"/>
            <a:ext cx="457200" cy="635000"/>
          </a:xfrm>
          <a:prstGeom prst="rect">
            <a:avLst/>
          </a:prstGeom>
        </p:spPr>
      </p:pic>
      <p:pic>
        <p:nvPicPr>
          <p:cNvPr id="20" name="Picture 19"/>
          <p:cNvPicPr>
            <a:picLocks noChangeAspect="1"/>
          </p:cNvPicPr>
          <p:nvPr/>
        </p:nvPicPr>
        <p:blipFill>
          <a:blip r:embed="rId10">
            <a:duotone>
              <a:schemeClr val="accent6">
                <a:shade val="45000"/>
                <a:satMod val="135000"/>
              </a:schemeClr>
              <a:prstClr val="white"/>
            </a:duotone>
          </a:blip>
          <a:stretch>
            <a:fillRect/>
          </a:stretch>
        </p:blipFill>
        <p:spPr>
          <a:xfrm>
            <a:off x="5313719" y="5612113"/>
            <a:ext cx="457200" cy="635000"/>
          </a:xfrm>
          <a:prstGeom prst="rect">
            <a:avLst/>
          </a:prstGeom>
        </p:spPr>
      </p:pic>
      <p:pic>
        <p:nvPicPr>
          <p:cNvPr id="21" name="Picture 20"/>
          <p:cNvPicPr>
            <a:picLocks noChangeAspect="1"/>
          </p:cNvPicPr>
          <p:nvPr/>
        </p:nvPicPr>
        <p:blipFill>
          <a:blip r:embed="rId11"/>
          <a:stretch>
            <a:fillRect/>
          </a:stretch>
        </p:blipFill>
        <p:spPr>
          <a:xfrm>
            <a:off x="1685856" y="4172966"/>
            <a:ext cx="660400" cy="533400"/>
          </a:xfrm>
          <a:prstGeom prst="rect">
            <a:avLst/>
          </a:prstGeom>
        </p:spPr>
      </p:pic>
      <p:pic>
        <p:nvPicPr>
          <p:cNvPr id="22" name="Picture 21"/>
          <p:cNvPicPr>
            <a:picLocks noChangeAspect="1"/>
          </p:cNvPicPr>
          <p:nvPr/>
        </p:nvPicPr>
        <p:blipFill>
          <a:blip r:embed="rId12">
            <a:duotone>
              <a:schemeClr val="accent6">
                <a:shade val="45000"/>
                <a:satMod val="135000"/>
              </a:schemeClr>
              <a:prstClr val="white"/>
            </a:duotone>
          </a:blip>
          <a:stretch>
            <a:fillRect/>
          </a:stretch>
        </p:blipFill>
        <p:spPr>
          <a:xfrm>
            <a:off x="6916888" y="4172966"/>
            <a:ext cx="660400" cy="533400"/>
          </a:xfrm>
          <a:prstGeom prst="rect">
            <a:avLst/>
          </a:prstGeom>
        </p:spPr>
      </p:pic>
      <p:sp>
        <p:nvSpPr>
          <p:cNvPr id="2" name="Title 1"/>
          <p:cNvSpPr>
            <a:spLocks noGrp="1"/>
          </p:cNvSpPr>
          <p:nvPr>
            <p:ph type="title"/>
          </p:nvPr>
        </p:nvSpPr>
        <p:spPr>
          <a:xfrm>
            <a:off x="438144" y="274638"/>
            <a:ext cx="8229600" cy="868362"/>
          </a:xfrm>
        </p:spPr>
        <p:txBody>
          <a:bodyPr/>
          <a:lstStyle/>
          <a:p>
            <a:r>
              <a:rPr lang="en-US" dirty="0" smtClean="0"/>
              <a:t>Steve delegates access to his client</a:t>
            </a:r>
            <a:endParaRPr lang="en-US" dirty="0"/>
          </a:p>
        </p:txBody>
      </p:sp>
      <p:cxnSp>
        <p:nvCxnSpPr>
          <p:cNvPr id="4" name="Straight Arrow Connector 3"/>
          <p:cNvCxnSpPr>
            <a:stCxn id="12" idx="3"/>
            <a:endCxn id="14" idx="1"/>
          </p:cNvCxnSpPr>
          <p:nvPr/>
        </p:nvCxnSpPr>
        <p:spPr>
          <a:xfrm>
            <a:off x="4203000" y="2302540"/>
            <a:ext cx="971019" cy="25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a:stCxn id="12" idx="2"/>
            <a:endCxn id="21" idx="0"/>
          </p:cNvCxnSpPr>
          <p:nvPr/>
        </p:nvCxnSpPr>
        <p:spPr>
          <a:xfrm flipH="1">
            <a:off x="2016056" y="2600990"/>
            <a:ext cx="1856744" cy="15719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14" idx="2"/>
            <a:endCxn id="19" idx="0"/>
          </p:cNvCxnSpPr>
          <p:nvPr/>
        </p:nvCxnSpPr>
        <p:spPr>
          <a:xfrm flipH="1">
            <a:off x="3871086" y="2651790"/>
            <a:ext cx="1601383" cy="2960323"/>
          </a:xfrm>
          <a:prstGeom prst="straightConnector1">
            <a:avLst/>
          </a:prstGeom>
          <a:ln>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a:stCxn id="14" idx="2"/>
            <a:endCxn id="21" idx="3"/>
          </p:cNvCxnSpPr>
          <p:nvPr/>
        </p:nvCxnSpPr>
        <p:spPr>
          <a:xfrm flipH="1">
            <a:off x="2346256" y="2651790"/>
            <a:ext cx="3126213" cy="178787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3" name="TextBox 32"/>
          <p:cNvSpPr txBox="1"/>
          <p:nvPr/>
        </p:nvSpPr>
        <p:spPr>
          <a:xfrm>
            <a:off x="2185166" y="2991078"/>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3. Authenticate user</a:t>
            </a:r>
            <a:endParaRPr lang="en-US" sz="800" dirty="0">
              <a:ea typeface="Verdana" pitchFamily="34" charset="0"/>
              <a:cs typeface="Verdana" pitchFamily="34" charset="0"/>
            </a:endParaRPr>
          </a:p>
        </p:txBody>
      </p:sp>
      <p:sp>
        <p:nvSpPr>
          <p:cNvPr id="34" name="TextBox 33"/>
          <p:cNvSpPr txBox="1"/>
          <p:nvPr/>
        </p:nvSpPr>
        <p:spPr>
          <a:xfrm>
            <a:off x="4137683" y="2087096"/>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1. Authenticate user</a:t>
            </a:r>
            <a:endParaRPr lang="en-US" sz="800" dirty="0">
              <a:ea typeface="Verdana" pitchFamily="34" charset="0"/>
              <a:cs typeface="Verdana" pitchFamily="34" charset="0"/>
            </a:endParaRPr>
          </a:p>
        </p:txBody>
      </p:sp>
      <p:sp>
        <p:nvSpPr>
          <p:cNvPr id="36" name="TextBox 35"/>
          <p:cNvSpPr txBox="1"/>
          <p:nvPr/>
        </p:nvSpPr>
        <p:spPr>
          <a:xfrm>
            <a:off x="3888250" y="2991078"/>
            <a:ext cx="74356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2. Get token</a:t>
            </a:r>
            <a:endParaRPr lang="en-US" sz="800" dirty="0">
              <a:ea typeface="Verdana" pitchFamily="34" charset="0"/>
              <a:cs typeface="Verdana" pitchFamily="34" charset="0"/>
            </a:endParaRPr>
          </a:p>
        </p:txBody>
      </p:sp>
      <p:sp>
        <p:nvSpPr>
          <p:cNvPr id="37" name="TextBox 36"/>
          <p:cNvSpPr txBox="1"/>
          <p:nvPr/>
        </p:nvSpPr>
        <p:spPr>
          <a:xfrm>
            <a:off x="1031838" y="5612113"/>
            <a:ext cx="94133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5. Validate token</a:t>
            </a:r>
            <a:endParaRPr lang="en-US" sz="800" dirty="0">
              <a:ea typeface="Verdana" pitchFamily="34" charset="0"/>
              <a:cs typeface="Verdana" pitchFamily="34" charset="0"/>
            </a:endParaRPr>
          </a:p>
        </p:txBody>
      </p:sp>
      <p:sp>
        <p:nvSpPr>
          <p:cNvPr id="41" name="TextBox 40"/>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42" name="TextBox 41"/>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43" name="TextBox 42"/>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grpSp>
        <p:nvGrpSpPr>
          <p:cNvPr id="44" name="Group 43"/>
          <p:cNvGrpSpPr/>
          <p:nvPr/>
        </p:nvGrpSpPr>
        <p:grpSpPr>
          <a:xfrm>
            <a:off x="7466061" y="373331"/>
            <a:ext cx="777819" cy="625578"/>
            <a:chOff x="7404485" y="274638"/>
            <a:chExt cx="777819" cy="625578"/>
          </a:xfrm>
        </p:grpSpPr>
        <p:cxnSp>
          <p:nvCxnSpPr>
            <p:cNvPr id="45" name="Straight Arrow Connector 44"/>
            <p:cNvCxnSpPr/>
            <p:nvPr/>
          </p:nvCxnSpPr>
          <p:spPr>
            <a:xfrm>
              <a:off x="7404485" y="370719"/>
              <a:ext cx="341516" cy="0"/>
            </a:xfrm>
            <a:prstGeom prst="straightConnector1">
              <a:avLst/>
            </a:prstGeom>
            <a:ln w="12700" cmpd="sng">
              <a:tailEnd type="arrow"/>
            </a:ln>
          </p:spPr>
          <p:style>
            <a:lnRef idx="3">
              <a:schemeClr val="accent2"/>
            </a:lnRef>
            <a:fillRef idx="0">
              <a:schemeClr val="accent2"/>
            </a:fillRef>
            <a:effectRef idx="2">
              <a:schemeClr val="accent2"/>
            </a:effectRef>
            <a:fontRef idx="minor">
              <a:schemeClr val="tx1"/>
            </a:fontRef>
          </p:style>
        </p:cxnSp>
        <p:cxnSp>
          <p:nvCxnSpPr>
            <p:cNvPr id="46" name="Straight Arrow Connector 45"/>
            <p:cNvCxnSpPr/>
            <p:nvPr/>
          </p:nvCxnSpPr>
          <p:spPr>
            <a:xfrm>
              <a:off x="7404485" y="564822"/>
              <a:ext cx="341516" cy="4193"/>
            </a:xfrm>
            <a:prstGeom prst="straightConnector1">
              <a:avLst/>
            </a:prstGeom>
            <a:ln w="12700" cmpd="sng">
              <a:tailEnd type="arrow"/>
            </a:ln>
          </p:spPr>
          <p:style>
            <a:lnRef idx="3">
              <a:schemeClr val="accent1"/>
            </a:lnRef>
            <a:fillRef idx="0">
              <a:schemeClr val="accent1"/>
            </a:fillRef>
            <a:effectRef idx="2">
              <a:schemeClr val="accent1"/>
            </a:effectRef>
            <a:fontRef idx="minor">
              <a:schemeClr val="tx1"/>
            </a:fontRef>
          </p:style>
        </p:cxnSp>
        <p:cxnSp>
          <p:nvCxnSpPr>
            <p:cNvPr id="47" name="Straight Arrow Connector 46"/>
            <p:cNvCxnSpPr/>
            <p:nvPr/>
          </p:nvCxnSpPr>
          <p:spPr>
            <a:xfrm>
              <a:off x="7404485" y="792494"/>
              <a:ext cx="341516" cy="0"/>
            </a:xfrm>
            <a:prstGeom prst="straightConnector1">
              <a:avLst/>
            </a:prstGeom>
            <a:ln w="12700" cmpd="sng">
              <a:tailEnd type="arrow"/>
            </a:ln>
          </p:spPr>
          <p:style>
            <a:lnRef idx="3">
              <a:schemeClr val="accent5"/>
            </a:lnRef>
            <a:fillRef idx="0">
              <a:schemeClr val="accent5"/>
            </a:fillRef>
            <a:effectRef idx="2">
              <a:schemeClr val="accent5"/>
            </a:effectRef>
            <a:fontRef idx="minor">
              <a:schemeClr val="tx1"/>
            </a:fontRef>
          </p:style>
        </p:cxnSp>
        <p:sp>
          <p:nvSpPr>
            <p:cNvPr id="48" name="TextBox 47"/>
            <p:cNvSpPr txBox="1"/>
            <p:nvPr/>
          </p:nvSpPr>
          <p:spPr>
            <a:xfrm>
              <a:off x="7706793" y="274638"/>
              <a:ext cx="441146"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OIDC</a:t>
              </a:r>
              <a:endParaRPr lang="en-US" sz="800" dirty="0">
                <a:ea typeface="Verdana" pitchFamily="34" charset="0"/>
                <a:cs typeface="Verdana" pitchFamily="34" charset="0"/>
              </a:endParaRPr>
            </a:p>
          </p:txBody>
        </p:sp>
        <p:sp>
          <p:nvSpPr>
            <p:cNvPr id="49" name="TextBox 48"/>
            <p:cNvSpPr txBox="1"/>
            <p:nvPr/>
          </p:nvSpPr>
          <p:spPr>
            <a:xfrm>
              <a:off x="7706793" y="467842"/>
              <a:ext cx="475511"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OAuth</a:t>
              </a:r>
              <a:endParaRPr lang="en-US" sz="800" dirty="0">
                <a:ea typeface="Verdana" pitchFamily="34" charset="0"/>
                <a:cs typeface="Verdana" pitchFamily="34" charset="0"/>
              </a:endParaRPr>
            </a:p>
          </p:txBody>
        </p:sp>
        <p:sp>
          <p:nvSpPr>
            <p:cNvPr id="50" name="TextBox 49"/>
            <p:cNvSpPr txBox="1"/>
            <p:nvPr/>
          </p:nvSpPr>
          <p:spPr>
            <a:xfrm>
              <a:off x="7706793" y="684772"/>
              <a:ext cx="4283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FHIR</a:t>
              </a:r>
              <a:endParaRPr lang="en-US" sz="800" dirty="0">
                <a:ea typeface="Verdana" pitchFamily="34" charset="0"/>
                <a:cs typeface="Verdana" pitchFamily="34" charset="0"/>
              </a:endParaRPr>
            </a:p>
          </p:txBody>
        </p:sp>
      </p:grpSp>
      <p:grpSp>
        <p:nvGrpSpPr>
          <p:cNvPr id="51" name="Group 50"/>
          <p:cNvGrpSpPr/>
          <p:nvPr/>
        </p:nvGrpSpPr>
        <p:grpSpPr>
          <a:xfrm>
            <a:off x="8308095" y="306115"/>
            <a:ext cx="617875" cy="744976"/>
            <a:chOff x="7397336" y="66819"/>
            <a:chExt cx="617875" cy="744976"/>
          </a:xfrm>
        </p:grpSpPr>
        <p:pic>
          <p:nvPicPr>
            <p:cNvPr id="52" name="Picture 51"/>
            <p:cNvPicPr>
              <a:picLocks noChangeAspect="1"/>
            </p:cNvPicPr>
            <p:nvPr/>
          </p:nvPicPr>
          <p:blipFill>
            <a:blip r:embed="rId5"/>
            <a:stretch>
              <a:fillRect/>
            </a:stretch>
          </p:blipFill>
          <p:spPr>
            <a:xfrm>
              <a:off x="7406327" y="444721"/>
              <a:ext cx="169026" cy="183411"/>
            </a:xfrm>
            <a:prstGeom prst="rect">
              <a:avLst/>
            </a:prstGeom>
          </p:spPr>
        </p:pic>
        <p:pic>
          <p:nvPicPr>
            <p:cNvPr id="53" name="Picture 52"/>
            <p:cNvPicPr>
              <a:picLocks noChangeAspect="1"/>
            </p:cNvPicPr>
            <p:nvPr/>
          </p:nvPicPr>
          <p:blipFill>
            <a:blip r:embed="rId7"/>
            <a:stretch>
              <a:fillRect/>
            </a:stretch>
          </p:blipFill>
          <p:spPr>
            <a:xfrm>
              <a:off x="7397337" y="89477"/>
              <a:ext cx="187007" cy="169026"/>
            </a:xfrm>
            <a:prstGeom prst="rect">
              <a:avLst/>
            </a:prstGeom>
          </p:spPr>
        </p:pic>
        <p:pic>
          <p:nvPicPr>
            <p:cNvPr id="54" name="Picture 53"/>
            <p:cNvPicPr>
              <a:picLocks noChangeAspect="1"/>
            </p:cNvPicPr>
            <p:nvPr/>
          </p:nvPicPr>
          <p:blipFill>
            <a:blip r:embed="rId9"/>
            <a:stretch>
              <a:fillRect/>
            </a:stretch>
          </p:blipFill>
          <p:spPr>
            <a:xfrm>
              <a:off x="7426107" y="631980"/>
              <a:ext cx="129467" cy="179815"/>
            </a:xfrm>
            <a:prstGeom prst="rect">
              <a:avLst/>
            </a:prstGeom>
          </p:spPr>
        </p:pic>
        <p:pic>
          <p:nvPicPr>
            <p:cNvPr id="55" name="Picture 54"/>
            <p:cNvPicPr>
              <a:picLocks noChangeAspect="1"/>
            </p:cNvPicPr>
            <p:nvPr/>
          </p:nvPicPr>
          <p:blipFill>
            <a:blip r:embed="rId11"/>
            <a:stretch>
              <a:fillRect/>
            </a:stretch>
          </p:blipFill>
          <p:spPr>
            <a:xfrm>
              <a:off x="7397336" y="273908"/>
              <a:ext cx="187008" cy="151045"/>
            </a:xfrm>
            <a:prstGeom prst="rect">
              <a:avLst/>
            </a:prstGeom>
          </p:spPr>
        </p:pic>
        <p:sp>
          <p:nvSpPr>
            <p:cNvPr id="56" name="TextBox 55"/>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57" name="TextBox 56"/>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58" name="TextBox 57"/>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59" name="TextBox 58"/>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62" name="TextBox 61"/>
          <p:cNvSpPr txBox="1"/>
          <p:nvPr/>
        </p:nvSpPr>
        <p:spPr>
          <a:xfrm>
            <a:off x="4873587" y="3808785"/>
            <a:ext cx="109036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6. Return resources</a:t>
            </a:r>
            <a:endParaRPr lang="en-US" sz="800" dirty="0">
              <a:ea typeface="Verdana" pitchFamily="34" charset="0"/>
              <a:cs typeface="Verdana" pitchFamily="34" charset="0"/>
            </a:endParaRPr>
          </a:p>
        </p:txBody>
      </p:sp>
      <p:sp>
        <p:nvSpPr>
          <p:cNvPr id="60" name="TextBox 59"/>
          <p:cNvSpPr txBox="1"/>
          <p:nvPr/>
        </p:nvSpPr>
        <p:spPr>
          <a:xfrm>
            <a:off x="3026262" y="4916932"/>
            <a:ext cx="1376404" cy="338554"/>
          </a:xfrm>
          <a:prstGeom prst="rect">
            <a:avLst/>
          </a:prstGeom>
          <a:noFill/>
        </p:spPr>
        <p:txBody>
          <a:bodyPr wrap="square" rtlCol="0">
            <a:spAutoFit/>
          </a:bodyPr>
          <a:lstStyle/>
          <a:p>
            <a:r>
              <a:rPr lang="en-US" sz="800" dirty="0" smtClean="0">
                <a:ea typeface="Verdana" pitchFamily="34" charset="0"/>
                <a:cs typeface="Verdana" pitchFamily="34" charset="0"/>
              </a:rPr>
              <a:t>4. Request resources</a:t>
            </a:r>
          </a:p>
          <a:p>
            <a:pPr>
              <a:spcAft>
                <a:spcPts val="600"/>
              </a:spcAft>
            </a:pPr>
            <a:r>
              <a:rPr lang="en-US" sz="800" dirty="0" smtClean="0">
                <a:ea typeface="Verdana" pitchFamily="34" charset="0"/>
                <a:cs typeface="Verdana" pitchFamily="34" charset="0"/>
              </a:rPr>
              <a:t>    with token</a:t>
            </a:r>
            <a:endParaRPr lang="en-US" sz="800" dirty="0">
              <a:ea typeface="Verdana" pitchFamily="34" charset="0"/>
              <a:cs typeface="Verdana" pitchFamily="34" charset="0"/>
            </a:endParaRPr>
          </a:p>
        </p:txBody>
      </p:sp>
      <p:sp>
        <p:nvSpPr>
          <p:cNvPr id="65" name="Arc 64"/>
          <p:cNvSpPr/>
          <p:nvPr/>
        </p:nvSpPr>
        <p:spPr>
          <a:xfrm>
            <a:off x="760905" y="4276724"/>
            <a:ext cx="3982545" cy="1970389"/>
          </a:xfrm>
          <a:prstGeom prst="arc">
            <a:avLst>
              <a:gd name="adj1" fmla="val 2775402"/>
              <a:gd name="adj2" fmla="val 13077407"/>
            </a:avLst>
          </a:prstGeom>
          <a:ln>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806751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6"/>
          <a:stretch>
            <a:fillRect/>
          </a:stretch>
        </p:blipFill>
        <p:spPr>
          <a:xfrm>
            <a:off x="6180472" y="5107918"/>
            <a:ext cx="596900" cy="647700"/>
          </a:xfrm>
          <a:prstGeom prst="rect">
            <a:avLst/>
          </a:prstGeom>
        </p:spPr>
      </p:pic>
      <p:pic>
        <p:nvPicPr>
          <p:cNvPr id="17" name="Picture 16"/>
          <p:cNvPicPr>
            <a:picLocks noChangeAspect="1"/>
          </p:cNvPicPr>
          <p:nvPr/>
        </p:nvPicPr>
        <p:blipFill>
          <a:blip r:embed="rId7">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8">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9">
            <a:duotone>
              <a:schemeClr val="accent6">
                <a:shade val="45000"/>
                <a:satMod val="135000"/>
              </a:schemeClr>
              <a:prstClr val="white"/>
            </a:duotone>
          </a:blip>
          <a:stretch>
            <a:fillRect/>
          </a:stretch>
        </p:blipFill>
        <p:spPr>
          <a:xfrm>
            <a:off x="3642486" y="5612113"/>
            <a:ext cx="457200" cy="635000"/>
          </a:xfrm>
          <a:prstGeom prst="rect">
            <a:avLst/>
          </a:prstGeom>
        </p:spPr>
      </p:pic>
      <p:pic>
        <p:nvPicPr>
          <p:cNvPr id="20" name="Picture 19"/>
          <p:cNvPicPr>
            <a:picLocks noChangeAspect="1"/>
          </p:cNvPicPr>
          <p:nvPr/>
        </p:nvPicPr>
        <p:blipFill>
          <a:blip r:embed="rId10"/>
          <a:stretch>
            <a:fillRect/>
          </a:stretch>
        </p:blipFill>
        <p:spPr>
          <a:xfrm>
            <a:off x="5313719" y="5612113"/>
            <a:ext cx="457200" cy="635000"/>
          </a:xfrm>
          <a:prstGeom prst="rect">
            <a:avLst/>
          </a:prstGeom>
        </p:spPr>
      </p:pic>
      <p:pic>
        <p:nvPicPr>
          <p:cNvPr id="21" name="Picture 20"/>
          <p:cNvPicPr>
            <a:picLocks noChangeAspect="1"/>
          </p:cNvPicPr>
          <p:nvPr/>
        </p:nvPicPr>
        <p:blipFill>
          <a:blip r:embed="rId11">
            <a:duotone>
              <a:schemeClr val="accent6">
                <a:shade val="45000"/>
                <a:satMod val="135000"/>
              </a:schemeClr>
              <a:prstClr val="white"/>
            </a:duotone>
          </a:blip>
          <a:stretch>
            <a:fillRect/>
          </a:stretch>
        </p:blipFill>
        <p:spPr>
          <a:xfrm>
            <a:off x="1685856" y="4172966"/>
            <a:ext cx="660400" cy="533400"/>
          </a:xfrm>
          <a:prstGeom prst="rect">
            <a:avLst/>
          </a:prstGeom>
        </p:spPr>
      </p:pic>
      <p:pic>
        <p:nvPicPr>
          <p:cNvPr id="22" name="Picture 21"/>
          <p:cNvPicPr>
            <a:picLocks noChangeAspect="1"/>
          </p:cNvPicPr>
          <p:nvPr/>
        </p:nvPicPr>
        <p:blipFill>
          <a:blip r:embed="rId12"/>
          <a:stretch>
            <a:fillRect/>
          </a:stretch>
        </p:blipFill>
        <p:spPr>
          <a:xfrm>
            <a:off x="6916888" y="4172966"/>
            <a:ext cx="660400" cy="533400"/>
          </a:xfrm>
          <a:prstGeom prst="rect">
            <a:avLst/>
          </a:prstGeom>
        </p:spPr>
      </p:pic>
      <p:sp>
        <p:nvSpPr>
          <p:cNvPr id="2" name="Title 1"/>
          <p:cNvSpPr>
            <a:spLocks noGrp="1"/>
          </p:cNvSpPr>
          <p:nvPr>
            <p:ph type="title"/>
          </p:nvPr>
        </p:nvSpPr>
        <p:spPr>
          <a:xfrm>
            <a:off x="609600" y="274638"/>
            <a:ext cx="7018594" cy="868362"/>
          </a:xfrm>
        </p:spPr>
        <p:txBody>
          <a:bodyPr/>
          <a:lstStyle/>
          <a:p>
            <a:r>
              <a:rPr lang="en-US" sz="2800" dirty="0" smtClean="0"/>
              <a:t>Steve logs in to view his new record</a:t>
            </a:r>
            <a:endParaRPr lang="en-US" sz="2800" dirty="0"/>
          </a:p>
        </p:txBody>
      </p:sp>
      <p:cxnSp>
        <p:nvCxnSpPr>
          <p:cNvPr id="4" name="Straight Arrow Connector 3"/>
          <p:cNvCxnSpPr>
            <a:stCxn id="12" idx="2"/>
            <a:endCxn id="22" idx="0"/>
          </p:cNvCxnSpPr>
          <p:nvPr/>
        </p:nvCxnSpPr>
        <p:spPr>
          <a:xfrm>
            <a:off x="3872800" y="2600990"/>
            <a:ext cx="3374288" cy="15719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a:stCxn id="12" idx="2"/>
            <a:endCxn id="16" idx="0"/>
          </p:cNvCxnSpPr>
          <p:nvPr/>
        </p:nvCxnSpPr>
        <p:spPr>
          <a:xfrm>
            <a:off x="3872800" y="2600990"/>
            <a:ext cx="2606122" cy="25069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16" idx="1"/>
            <a:endCxn id="20" idx="3"/>
          </p:cNvCxnSpPr>
          <p:nvPr/>
        </p:nvCxnSpPr>
        <p:spPr>
          <a:xfrm flipH="1">
            <a:off x="5770919" y="5431768"/>
            <a:ext cx="409553" cy="497845"/>
          </a:xfrm>
          <a:prstGeom prst="straightConnector1">
            <a:avLst/>
          </a:prstGeom>
          <a:ln>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a:stCxn id="16" idx="3"/>
            <a:endCxn id="22" idx="2"/>
          </p:cNvCxnSpPr>
          <p:nvPr/>
        </p:nvCxnSpPr>
        <p:spPr>
          <a:xfrm flipV="1">
            <a:off x="6777372" y="4706366"/>
            <a:ext cx="469716" cy="72540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2" name="TextBox 31"/>
          <p:cNvSpPr txBox="1"/>
          <p:nvPr/>
        </p:nvSpPr>
        <p:spPr>
          <a:xfrm>
            <a:off x="4034802" y="3695700"/>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1. Authenticate user</a:t>
            </a:r>
            <a:endParaRPr lang="en-US" sz="800" dirty="0">
              <a:ea typeface="Verdana" pitchFamily="34" charset="0"/>
              <a:cs typeface="Verdana" pitchFamily="34" charset="0"/>
            </a:endParaRPr>
          </a:p>
        </p:txBody>
      </p:sp>
      <p:sp>
        <p:nvSpPr>
          <p:cNvPr id="33" name="TextBox 32"/>
          <p:cNvSpPr txBox="1"/>
          <p:nvPr/>
        </p:nvSpPr>
        <p:spPr>
          <a:xfrm>
            <a:off x="4910779" y="2867930"/>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3. Authenticate user</a:t>
            </a:r>
            <a:endParaRPr lang="en-US" sz="800" dirty="0">
              <a:ea typeface="Verdana" pitchFamily="34" charset="0"/>
              <a:cs typeface="Verdana" pitchFamily="34" charset="0"/>
            </a:endParaRPr>
          </a:p>
        </p:txBody>
      </p:sp>
      <p:sp>
        <p:nvSpPr>
          <p:cNvPr id="36" name="TextBox 35"/>
          <p:cNvSpPr txBox="1"/>
          <p:nvPr/>
        </p:nvSpPr>
        <p:spPr>
          <a:xfrm>
            <a:off x="7037383" y="5133631"/>
            <a:ext cx="74356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2. Get token</a:t>
            </a:r>
            <a:endParaRPr lang="en-US" sz="800" dirty="0">
              <a:ea typeface="Verdana" pitchFamily="34" charset="0"/>
              <a:cs typeface="Verdana" pitchFamily="34" charset="0"/>
            </a:endParaRPr>
          </a:p>
        </p:txBody>
      </p:sp>
      <p:sp>
        <p:nvSpPr>
          <p:cNvPr id="37" name="TextBox 36"/>
          <p:cNvSpPr txBox="1"/>
          <p:nvPr/>
        </p:nvSpPr>
        <p:spPr>
          <a:xfrm>
            <a:off x="8012652" y="5714169"/>
            <a:ext cx="94133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5. Validate token</a:t>
            </a:r>
            <a:endParaRPr lang="en-US" sz="800" dirty="0">
              <a:ea typeface="Verdana" pitchFamily="34" charset="0"/>
              <a:cs typeface="Verdana" pitchFamily="34" charset="0"/>
            </a:endParaRPr>
          </a:p>
        </p:txBody>
      </p:sp>
      <p:sp>
        <p:nvSpPr>
          <p:cNvPr id="38" name="TextBox 37"/>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39" name="TextBox 38"/>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40" name="TextBox 39"/>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grpSp>
        <p:nvGrpSpPr>
          <p:cNvPr id="41" name="Group 40"/>
          <p:cNvGrpSpPr/>
          <p:nvPr/>
        </p:nvGrpSpPr>
        <p:grpSpPr>
          <a:xfrm>
            <a:off x="7466061" y="373331"/>
            <a:ext cx="777819" cy="625578"/>
            <a:chOff x="7404485" y="274638"/>
            <a:chExt cx="777819" cy="625578"/>
          </a:xfrm>
        </p:grpSpPr>
        <p:cxnSp>
          <p:nvCxnSpPr>
            <p:cNvPr id="42" name="Straight Arrow Connector 41"/>
            <p:cNvCxnSpPr/>
            <p:nvPr/>
          </p:nvCxnSpPr>
          <p:spPr>
            <a:xfrm>
              <a:off x="7404485" y="370719"/>
              <a:ext cx="341516" cy="0"/>
            </a:xfrm>
            <a:prstGeom prst="straightConnector1">
              <a:avLst/>
            </a:prstGeom>
            <a:ln w="12700" cmpd="sng">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7404485" y="564822"/>
              <a:ext cx="341516" cy="4193"/>
            </a:xfrm>
            <a:prstGeom prst="straightConnector1">
              <a:avLst/>
            </a:prstGeom>
            <a:ln w="12700" cmpd="sng">
              <a:tailEnd type="arrow"/>
            </a:ln>
          </p:spPr>
          <p:style>
            <a:lnRef idx="3">
              <a:schemeClr val="accent1"/>
            </a:lnRef>
            <a:fillRef idx="0">
              <a:schemeClr val="accent1"/>
            </a:fillRef>
            <a:effectRef idx="2">
              <a:schemeClr val="accent1"/>
            </a:effectRef>
            <a:fontRef idx="minor">
              <a:schemeClr val="tx1"/>
            </a:fontRef>
          </p:style>
        </p:cxnSp>
        <p:cxnSp>
          <p:nvCxnSpPr>
            <p:cNvPr id="44" name="Straight Arrow Connector 43"/>
            <p:cNvCxnSpPr/>
            <p:nvPr/>
          </p:nvCxnSpPr>
          <p:spPr>
            <a:xfrm>
              <a:off x="7404485" y="792494"/>
              <a:ext cx="341516" cy="0"/>
            </a:xfrm>
            <a:prstGeom prst="straightConnector1">
              <a:avLst/>
            </a:prstGeom>
            <a:ln w="12700" cmpd="sng">
              <a:tailEnd type="arrow"/>
            </a:ln>
          </p:spPr>
          <p:style>
            <a:lnRef idx="3">
              <a:schemeClr val="accent5"/>
            </a:lnRef>
            <a:fillRef idx="0">
              <a:schemeClr val="accent5"/>
            </a:fillRef>
            <a:effectRef idx="2">
              <a:schemeClr val="accent5"/>
            </a:effectRef>
            <a:fontRef idx="minor">
              <a:schemeClr val="tx1"/>
            </a:fontRef>
          </p:style>
        </p:cxnSp>
        <p:sp>
          <p:nvSpPr>
            <p:cNvPr id="45" name="TextBox 44"/>
            <p:cNvSpPr txBox="1"/>
            <p:nvPr/>
          </p:nvSpPr>
          <p:spPr>
            <a:xfrm>
              <a:off x="7706793" y="274638"/>
              <a:ext cx="441146"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OIDC</a:t>
              </a:r>
              <a:endParaRPr lang="en-US" sz="800" dirty="0">
                <a:ea typeface="Verdana" pitchFamily="34" charset="0"/>
                <a:cs typeface="Verdana" pitchFamily="34" charset="0"/>
              </a:endParaRPr>
            </a:p>
          </p:txBody>
        </p:sp>
        <p:sp>
          <p:nvSpPr>
            <p:cNvPr id="46" name="TextBox 45"/>
            <p:cNvSpPr txBox="1"/>
            <p:nvPr/>
          </p:nvSpPr>
          <p:spPr>
            <a:xfrm>
              <a:off x="7706793" y="467842"/>
              <a:ext cx="475511"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OAuth</a:t>
              </a:r>
              <a:endParaRPr lang="en-US" sz="800" dirty="0">
                <a:ea typeface="Verdana" pitchFamily="34" charset="0"/>
                <a:cs typeface="Verdana" pitchFamily="34" charset="0"/>
              </a:endParaRPr>
            </a:p>
          </p:txBody>
        </p:sp>
        <p:sp>
          <p:nvSpPr>
            <p:cNvPr id="47" name="TextBox 46"/>
            <p:cNvSpPr txBox="1"/>
            <p:nvPr/>
          </p:nvSpPr>
          <p:spPr>
            <a:xfrm>
              <a:off x="7706793" y="684772"/>
              <a:ext cx="4283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FHIR</a:t>
              </a:r>
              <a:endParaRPr lang="en-US" sz="800" dirty="0">
                <a:ea typeface="Verdana" pitchFamily="34" charset="0"/>
                <a:cs typeface="Verdana" pitchFamily="34" charset="0"/>
              </a:endParaRPr>
            </a:p>
          </p:txBody>
        </p:sp>
      </p:grpSp>
      <p:grpSp>
        <p:nvGrpSpPr>
          <p:cNvPr id="48" name="Group 47"/>
          <p:cNvGrpSpPr/>
          <p:nvPr/>
        </p:nvGrpSpPr>
        <p:grpSpPr>
          <a:xfrm>
            <a:off x="8308095" y="306115"/>
            <a:ext cx="617875" cy="744976"/>
            <a:chOff x="7397336" y="66819"/>
            <a:chExt cx="617875" cy="744976"/>
          </a:xfrm>
        </p:grpSpPr>
        <p:pic>
          <p:nvPicPr>
            <p:cNvPr id="49" name="Picture 48"/>
            <p:cNvPicPr>
              <a:picLocks noChangeAspect="1"/>
            </p:cNvPicPr>
            <p:nvPr/>
          </p:nvPicPr>
          <p:blipFill>
            <a:blip r:embed="rId5"/>
            <a:stretch>
              <a:fillRect/>
            </a:stretch>
          </p:blipFill>
          <p:spPr>
            <a:xfrm>
              <a:off x="7406327" y="444721"/>
              <a:ext cx="169026" cy="183411"/>
            </a:xfrm>
            <a:prstGeom prst="rect">
              <a:avLst/>
            </a:prstGeom>
          </p:spPr>
        </p:pic>
        <p:pic>
          <p:nvPicPr>
            <p:cNvPr id="50" name="Picture 49"/>
            <p:cNvPicPr>
              <a:picLocks noChangeAspect="1"/>
            </p:cNvPicPr>
            <p:nvPr/>
          </p:nvPicPr>
          <p:blipFill>
            <a:blip r:embed="rId7"/>
            <a:stretch>
              <a:fillRect/>
            </a:stretch>
          </p:blipFill>
          <p:spPr>
            <a:xfrm>
              <a:off x="7397337" y="89477"/>
              <a:ext cx="187007" cy="169026"/>
            </a:xfrm>
            <a:prstGeom prst="rect">
              <a:avLst/>
            </a:prstGeom>
          </p:spPr>
        </p:pic>
        <p:pic>
          <p:nvPicPr>
            <p:cNvPr id="51" name="Picture 50"/>
            <p:cNvPicPr>
              <a:picLocks noChangeAspect="1"/>
            </p:cNvPicPr>
            <p:nvPr/>
          </p:nvPicPr>
          <p:blipFill>
            <a:blip r:embed="rId9"/>
            <a:stretch>
              <a:fillRect/>
            </a:stretch>
          </p:blipFill>
          <p:spPr>
            <a:xfrm>
              <a:off x="7426107" y="631980"/>
              <a:ext cx="129467" cy="179815"/>
            </a:xfrm>
            <a:prstGeom prst="rect">
              <a:avLst/>
            </a:prstGeom>
          </p:spPr>
        </p:pic>
        <p:pic>
          <p:nvPicPr>
            <p:cNvPr id="52" name="Picture 51"/>
            <p:cNvPicPr>
              <a:picLocks noChangeAspect="1"/>
            </p:cNvPicPr>
            <p:nvPr/>
          </p:nvPicPr>
          <p:blipFill>
            <a:blip r:embed="rId11"/>
            <a:stretch>
              <a:fillRect/>
            </a:stretch>
          </p:blipFill>
          <p:spPr>
            <a:xfrm>
              <a:off x="7397336" y="273908"/>
              <a:ext cx="187008" cy="151045"/>
            </a:xfrm>
            <a:prstGeom prst="rect">
              <a:avLst/>
            </a:prstGeom>
          </p:spPr>
        </p:pic>
        <p:sp>
          <p:nvSpPr>
            <p:cNvPr id="53" name="TextBox 52"/>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54" name="TextBox 53"/>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55" name="TextBox 54"/>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56" name="TextBox 55"/>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57" name="TextBox 56"/>
          <p:cNvSpPr txBox="1"/>
          <p:nvPr/>
        </p:nvSpPr>
        <p:spPr>
          <a:xfrm>
            <a:off x="4555730" y="5152252"/>
            <a:ext cx="2199941"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4. Request resources with token</a:t>
            </a:r>
            <a:endParaRPr lang="en-US" sz="800" dirty="0">
              <a:ea typeface="Verdana" pitchFamily="34" charset="0"/>
              <a:cs typeface="Verdana" pitchFamily="34" charset="0"/>
            </a:endParaRPr>
          </a:p>
        </p:txBody>
      </p:sp>
      <p:sp>
        <p:nvSpPr>
          <p:cNvPr id="59" name="TextBox 58"/>
          <p:cNvSpPr txBox="1"/>
          <p:nvPr/>
        </p:nvSpPr>
        <p:spPr>
          <a:xfrm>
            <a:off x="4203000" y="5761728"/>
            <a:ext cx="1275654"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6. Return resources</a:t>
            </a:r>
            <a:endParaRPr lang="en-US" sz="800" dirty="0">
              <a:ea typeface="Verdana" pitchFamily="34" charset="0"/>
              <a:cs typeface="Verdana" pitchFamily="34" charset="0"/>
            </a:endParaRPr>
          </a:p>
        </p:txBody>
      </p:sp>
      <p:sp>
        <p:nvSpPr>
          <p:cNvPr id="60" name="Arc 59"/>
          <p:cNvSpPr/>
          <p:nvPr/>
        </p:nvSpPr>
        <p:spPr>
          <a:xfrm>
            <a:off x="4667250" y="4172966"/>
            <a:ext cx="3529441" cy="2218309"/>
          </a:xfrm>
          <a:prstGeom prst="arc">
            <a:avLst>
              <a:gd name="adj1" fmla="val 19443763"/>
              <a:gd name="adj2" fmla="val 7476875"/>
            </a:avLst>
          </a:prstGeom>
          <a:ln>
            <a:headEnd type="arrow"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46078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6"/>
          <a:stretch>
            <a:fillRect/>
          </a:stretch>
        </p:blipFill>
        <p:spPr>
          <a:xfrm>
            <a:off x="6180472" y="5107918"/>
            <a:ext cx="596900" cy="647700"/>
          </a:xfrm>
          <a:prstGeom prst="rect">
            <a:avLst/>
          </a:prstGeom>
        </p:spPr>
      </p:pic>
      <p:pic>
        <p:nvPicPr>
          <p:cNvPr id="17" name="Picture 16"/>
          <p:cNvPicPr>
            <a:picLocks noChangeAspect="1"/>
          </p:cNvPicPr>
          <p:nvPr/>
        </p:nvPicPr>
        <p:blipFill>
          <a:blip r:embed="rId7">
            <a:duotone>
              <a:schemeClr val="accent6">
                <a:shade val="45000"/>
                <a:satMod val="135000"/>
              </a:schemeClr>
              <a:prstClr val="white"/>
            </a:duotone>
          </a:blip>
          <a:stretch>
            <a:fillRect/>
          </a:stretch>
        </p:blipFill>
        <p:spPr>
          <a:xfrm>
            <a:off x="1387406" y="3098800"/>
            <a:ext cx="660400" cy="596900"/>
          </a:xfrm>
          <a:prstGeom prst="rect">
            <a:avLst/>
          </a:prstGeom>
        </p:spPr>
      </p:pic>
      <p:pic>
        <p:nvPicPr>
          <p:cNvPr id="18" name="Picture 17"/>
          <p:cNvPicPr>
            <a:picLocks noChangeAspect="1"/>
          </p:cNvPicPr>
          <p:nvPr/>
        </p:nvPicPr>
        <p:blipFill>
          <a:blip r:embed="rId8">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9"/>
          <a:stretch>
            <a:fillRect/>
          </a:stretch>
        </p:blipFill>
        <p:spPr>
          <a:xfrm>
            <a:off x="3642486" y="5612113"/>
            <a:ext cx="457200" cy="635000"/>
          </a:xfrm>
          <a:prstGeom prst="rect">
            <a:avLst/>
          </a:prstGeom>
        </p:spPr>
      </p:pic>
      <p:pic>
        <p:nvPicPr>
          <p:cNvPr id="20" name="Picture 19"/>
          <p:cNvPicPr>
            <a:picLocks noChangeAspect="1"/>
          </p:cNvPicPr>
          <p:nvPr/>
        </p:nvPicPr>
        <p:blipFill>
          <a:blip r:embed="rId10">
            <a:duotone>
              <a:schemeClr val="accent6">
                <a:shade val="45000"/>
                <a:satMod val="135000"/>
              </a:schemeClr>
              <a:prstClr val="white"/>
            </a:duotone>
          </a:blip>
          <a:stretch>
            <a:fillRect/>
          </a:stretch>
        </p:blipFill>
        <p:spPr>
          <a:xfrm>
            <a:off x="5313719" y="5612113"/>
            <a:ext cx="457200" cy="635000"/>
          </a:xfrm>
          <a:prstGeom prst="rect">
            <a:avLst/>
          </a:prstGeom>
        </p:spPr>
      </p:pic>
      <p:pic>
        <p:nvPicPr>
          <p:cNvPr id="21" name="Picture 20"/>
          <p:cNvPicPr>
            <a:picLocks noChangeAspect="1"/>
          </p:cNvPicPr>
          <p:nvPr/>
        </p:nvPicPr>
        <p:blipFill>
          <a:blip r:embed="rId11"/>
          <a:stretch>
            <a:fillRect/>
          </a:stretch>
        </p:blipFill>
        <p:spPr>
          <a:xfrm>
            <a:off x="1685856" y="4172966"/>
            <a:ext cx="660400" cy="533400"/>
          </a:xfrm>
          <a:prstGeom prst="rect">
            <a:avLst/>
          </a:prstGeom>
        </p:spPr>
      </p:pic>
      <p:pic>
        <p:nvPicPr>
          <p:cNvPr id="22" name="Picture 21"/>
          <p:cNvPicPr>
            <a:picLocks noChangeAspect="1"/>
          </p:cNvPicPr>
          <p:nvPr/>
        </p:nvPicPr>
        <p:blipFill>
          <a:blip r:embed="rId12">
            <a:duotone>
              <a:schemeClr val="accent6">
                <a:shade val="45000"/>
                <a:satMod val="135000"/>
              </a:schemeClr>
              <a:prstClr val="white"/>
            </a:duotone>
          </a:blip>
          <a:stretch>
            <a:fillRect/>
          </a:stretch>
        </p:blipFill>
        <p:spPr>
          <a:xfrm>
            <a:off x="6916888" y="4172966"/>
            <a:ext cx="660400" cy="533400"/>
          </a:xfrm>
          <a:prstGeom prst="rect">
            <a:avLst/>
          </a:prstGeom>
        </p:spPr>
      </p:pic>
      <p:sp>
        <p:nvSpPr>
          <p:cNvPr id="2" name="Title 1"/>
          <p:cNvSpPr>
            <a:spLocks noGrp="1"/>
          </p:cNvSpPr>
          <p:nvPr>
            <p:ph type="title"/>
          </p:nvPr>
        </p:nvSpPr>
        <p:spPr/>
        <p:txBody>
          <a:bodyPr>
            <a:normAutofit fontScale="90000"/>
          </a:bodyPr>
          <a:lstStyle/>
          <a:p>
            <a:r>
              <a:rPr lang="en-US" dirty="0" smtClean="0"/>
              <a:t>Steve allows the new system to access</a:t>
            </a:r>
            <a:br>
              <a:rPr lang="en-US" dirty="0" smtClean="0"/>
            </a:br>
            <a:r>
              <a:rPr lang="en-US" dirty="0" smtClean="0"/>
              <a:t>his original record</a:t>
            </a:r>
            <a:endParaRPr lang="en-US" dirty="0"/>
          </a:p>
        </p:txBody>
      </p:sp>
      <p:cxnSp>
        <p:nvCxnSpPr>
          <p:cNvPr id="4" name="Straight Arrow Connector 3"/>
          <p:cNvCxnSpPr>
            <a:stCxn id="12" idx="2"/>
            <a:endCxn id="16" idx="0"/>
          </p:cNvCxnSpPr>
          <p:nvPr/>
        </p:nvCxnSpPr>
        <p:spPr>
          <a:xfrm>
            <a:off x="3872800" y="2600990"/>
            <a:ext cx="2606122" cy="25069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a:stCxn id="12" idx="2"/>
            <a:endCxn id="21" idx="0"/>
          </p:cNvCxnSpPr>
          <p:nvPr/>
        </p:nvCxnSpPr>
        <p:spPr>
          <a:xfrm flipH="1">
            <a:off x="2016056" y="2600990"/>
            <a:ext cx="1856744" cy="15719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16" idx="1"/>
            <a:endCxn id="19" idx="0"/>
          </p:cNvCxnSpPr>
          <p:nvPr/>
        </p:nvCxnSpPr>
        <p:spPr>
          <a:xfrm flipH="1">
            <a:off x="3871086" y="5431768"/>
            <a:ext cx="2309386" cy="180345"/>
          </a:xfrm>
          <a:prstGeom prst="straightConnector1">
            <a:avLst/>
          </a:prstGeom>
          <a:ln>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a:stCxn id="16" idx="1"/>
            <a:endCxn id="21" idx="3"/>
          </p:cNvCxnSpPr>
          <p:nvPr/>
        </p:nvCxnSpPr>
        <p:spPr>
          <a:xfrm flipH="1" flipV="1">
            <a:off x="2346256" y="4439666"/>
            <a:ext cx="3834216" cy="99210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3" name="TextBox 32"/>
          <p:cNvSpPr txBox="1"/>
          <p:nvPr/>
        </p:nvSpPr>
        <p:spPr>
          <a:xfrm>
            <a:off x="2185166" y="2991078"/>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3. Authenticate user</a:t>
            </a:r>
            <a:endParaRPr lang="en-US" sz="800" dirty="0">
              <a:ea typeface="Verdana" pitchFamily="34" charset="0"/>
              <a:cs typeface="Verdana" pitchFamily="34" charset="0"/>
            </a:endParaRPr>
          </a:p>
        </p:txBody>
      </p:sp>
      <p:sp>
        <p:nvSpPr>
          <p:cNvPr id="34" name="TextBox 33"/>
          <p:cNvSpPr txBox="1"/>
          <p:nvPr/>
        </p:nvSpPr>
        <p:spPr>
          <a:xfrm>
            <a:off x="4576527" y="2925322"/>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1. Authenticate user</a:t>
            </a:r>
            <a:endParaRPr lang="en-US" sz="800" dirty="0">
              <a:ea typeface="Verdana" pitchFamily="34" charset="0"/>
              <a:cs typeface="Verdana" pitchFamily="34" charset="0"/>
            </a:endParaRPr>
          </a:p>
        </p:txBody>
      </p:sp>
      <p:sp>
        <p:nvSpPr>
          <p:cNvPr id="36" name="TextBox 35"/>
          <p:cNvSpPr txBox="1"/>
          <p:nvPr/>
        </p:nvSpPr>
        <p:spPr>
          <a:xfrm>
            <a:off x="5072817" y="4971800"/>
            <a:ext cx="74356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2. Get token</a:t>
            </a:r>
            <a:endParaRPr lang="en-US" sz="800" dirty="0">
              <a:ea typeface="Verdana" pitchFamily="34" charset="0"/>
              <a:cs typeface="Verdana" pitchFamily="34" charset="0"/>
            </a:endParaRPr>
          </a:p>
        </p:txBody>
      </p:sp>
      <p:sp>
        <p:nvSpPr>
          <p:cNvPr id="37" name="TextBox 36"/>
          <p:cNvSpPr txBox="1"/>
          <p:nvPr/>
        </p:nvSpPr>
        <p:spPr>
          <a:xfrm>
            <a:off x="943990" y="5489962"/>
            <a:ext cx="94133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5. Validate token</a:t>
            </a:r>
            <a:endParaRPr lang="en-US" sz="800" dirty="0">
              <a:ea typeface="Verdana" pitchFamily="34" charset="0"/>
              <a:cs typeface="Verdana" pitchFamily="34" charset="0"/>
            </a:endParaRPr>
          </a:p>
        </p:txBody>
      </p:sp>
      <p:sp>
        <p:nvSpPr>
          <p:cNvPr id="38" name="TextBox 37"/>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39" name="TextBox 38"/>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40" name="TextBox 39"/>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grpSp>
        <p:nvGrpSpPr>
          <p:cNvPr id="41" name="Group 40"/>
          <p:cNvGrpSpPr/>
          <p:nvPr/>
        </p:nvGrpSpPr>
        <p:grpSpPr>
          <a:xfrm>
            <a:off x="7466061" y="373331"/>
            <a:ext cx="777819" cy="625578"/>
            <a:chOff x="7404485" y="274638"/>
            <a:chExt cx="777819" cy="625578"/>
          </a:xfrm>
        </p:grpSpPr>
        <p:cxnSp>
          <p:nvCxnSpPr>
            <p:cNvPr id="42" name="Straight Arrow Connector 41"/>
            <p:cNvCxnSpPr/>
            <p:nvPr/>
          </p:nvCxnSpPr>
          <p:spPr>
            <a:xfrm>
              <a:off x="7404485" y="370719"/>
              <a:ext cx="341516" cy="0"/>
            </a:xfrm>
            <a:prstGeom prst="straightConnector1">
              <a:avLst/>
            </a:prstGeom>
            <a:ln w="12700" cmpd="sng">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7404485" y="564822"/>
              <a:ext cx="341516" cy="4193"/>
            </a:xfrm>
            <a:prstGeom prst="straightConnector1">
              <a:avLst/>
            </a:prstGeom>
            <a:ln w="12700" cmpd="sng">
              <a:tailEnd type="arrow"/>
            </a:ln>
          </p:spPr>
          <p:style>
            <a:lnRef idx="3">
              <a:schemeClr val="accent1"/>
            </a:lnRef>
            <a:fillRef idx="0">
              <a:schemeClr val="accent1"/>
            </a:fillRef>
            <a:effectRef idx="2">
              <a:schemeClr val="accent1"/>
            </a:effectRef>
            <a:fontRef idx="minor">
              <a:schemeClr val="tx1"/>
            </a:fontRef>
          </p:style>
        </p:cxnSp>
        <p:cxnSp>
          <p:nvCxnSpPr>
            <p:cNvPr id="44" name="Straight Arrow Connector 43"/>
            <p:cNvCxnSpPr/>
            <p:nvPr/>
          </p:nvCxnSpPr>
          <p:spPr>
            <a:xfrm>
              <a:off x="7404485" y="792494"/>
              <a:ext cx="341516" cy="0"/>
            </a:xfrm>
            <a:prstGeom prst="straightConnector1">
              <a:avLst/>
            </a:prstGeom>
            <a:ln w="12700" cmpd="sng">
              <a:tailEnd type="arrow"/>
            </a:ln>
          </p:spPr>
          <p:style>
            <a:lnRef idx="3">
              <a:schemeClr val="accent5"/>
            </a:lnRef>
            <a:fillRef idx="0">
              <a:schemeClr val="accent5"/>
            </a:fillRef>
            <a:effectRef idx="2">
              <a:schemeClr val="accent5"/>
            </a:effectRef>
            <a:fontRef idx="minor">
              <a:schemeClr val="tx1"/>
            </a:fontRef>
          </p:style>
        </p:cxnSp>
        <p:sp>
          <p:nvSpPr>
            <p:cNvPr id="45" name="TextBox 44"/>
            <p:cNvSpPr txBox="1"/>
            <p:nvPr/>
          </p:nvSpPr>
          <p:spPr>
            <a:xfrm>
              <a:off x="7706793" y="274638"/>
              <a:ext cx="441146"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OIDC</a:t>
              </a:r>
              <a:endParaRPr lang="en-US" sz="800" dirty="0">
                <a:ea typeface="Verdana" pitchFamily="34" charset="0"/>
                <a:cs typeface="Verdana" pitchFamily="34" charset="0"/>
              </a:endParaRPr>
            </a:p>
          </p:txBody>
        </p:sp>
        <p:sp>
          <p:nvSpPr>
            <p:cNvPr id="46" name="TextBox 45"/>
            <p:cNvSpPr txBox="1"/>
            <p:nvPr/>
          </p:nvSpPr>
          <p:spPr>
            <a:xfrm>
              <a:off x="7706793" y="467842"/>
              <a:ext cx="475511"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OAuth</a:t>
              </a:r>
              <a:endParaRPr lang="en-US" sz="800" dirty="0">
                <a:ea typeface="Verdana" pitchFamily="34" charset="0"/>
                <a:cs typeface="Verdana" pitchFamily="34" charset="0"/>
              </a:endParaRPr>
            </a:p>
          </p:txBody>
        </p:sp>
        <p:sp>
          <p:nvSpPr>
            <p:cNvPr id="47" name="TextBox 46"/>
            <p:cNvSpPr txBox="1"/>
            <p:nvPr/>
          </p:nvSpPr>
          <p:spPr>
            <a:xfrm>
              <a:off x="7706793" y="684772"/>
              <a:ext cx="4283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FHIR</a:t>
              </a:r>
              <a:endParaRPr lang="en-US" sz="800" dirty="0">
                <a:ea typeface="Verdana" pitchFamily="34" charset="0"/>
                <a:cs typeface="Verdana" pitchFamily="34" charset="0"/>
              </a:endParaRPr>
            </a:p>
          </p:txBody>
        </p:sp>
      </p:grpSp>
      <p:grpSp>
        <p:nvGrpSpPr>
          <p:cNvPr id="48" name="Group 47"/>
          <p:cNvGrpSpPr/>
          <p:nvPr/>
        </p:nvGrpSpPr>
        <p:grpSpPr>
          <a:xfrm>
            <a:off x="8308095" y="306115"/>
            <a:ext cx="617875" cy="744976"/>
            <a:chOff x="7397336" y="66819"/>
            <a:chExt cx="617875" cy="744976"/>
          </a:xfrm>
        </p:grpSpPr>
        <p:pic>
          <p:nvPicPr>
            <p:cNvPr id="49" name="Picture 48"/>
            <p:cNvPicPr>
              <a:picLocks noChangeAspect="1"/>
            </p:cNvPicPr>
            <p:nvPr/>
          </p:nvPicPr>
          <p:blipFill>
            <a:blip r:embed="rId5"/>
            <a:stretch>
              <a:fillRect/>
            </a:stretch>
          </p:blipFill>
          <p:spPr>
            <a:xfrm>
              <a:off x="7406327" y="444721"/>
              <a:ext cx="169026" cy="183411"/>
            </a:xfrm>
            <a:prstGeom prst="rect">
              <a:avLst/>
            </a:prstGeom>
          </p:spPr>
        </p:pic>
        <p:pic>
          <p:nvPicPr>
            <p:cNvPr id="50" name="Picture 49"/>
            <p:cNvPicPr>
              <a:picLocks noChangeAspect="1"/>
            </p:cNvPicPr>
            <p:nvPr/>
          </p:nvPicPr>
          <p:blipFill>
            <a:blip r:embed="rId7"/>
            <a:stretch>
              <a:fillRect/>
            </a:stretch>
          </p:blipFill>
          <p:spPr>
            <a:xfrm>
              <a:off x="7397337" y="89477"/>
              <a:ext cx="187007" cy="169026"/>
            </a:xfrm>
            <a:prstGeom prst="rect">
              <a:avLst/>
            </a:prstGeom>
          </p:spPr>
        </p:pic>
        <p:pic>
          <p:nvPicPr>
            <p:cNvPr id="51" name="Picture 50"/>
            <p:cNvPicPr>
              <a:picLocks noChangeAspect="1"/>
            </p:cNvPicPr>
            <p:nvPr/>
          </p:nvPicPr>
          <p:blipFill>
            <a:blip r:embed="rId9"/>
            <a:stretch>
              <a:fillRect/>
            </a:stretch>
          </p:blipFill>
          <p:spPr>
            <a:xfrm>
              <a:off x="7426107" y="631980"/>
              <a:ext cx="129467" cy="179815"/>
            </a:xfrm>
            <a:prstGeom prst="rect">
              <a:avLst/>
            </a:prstGeom>
          </p:spPr>
        </p:pic>
        <p:pic>
          <p:nvPicPr>
            <p:cNvPr id="52" name="Picture 51"/>
            <p:cNvPicPr>
              <a:picLocks noChangeAspect="1"/>
            </p:cNvPicPr>
            <p:nvPr/>
          </p:nvPicPr>
          <p:blipFill>
            <a:blip r:embed="rId11"/>
            <a:stretch>
              <a:fillRect/>
            </a:stretch>
          </p:blipFill>
          <p:spPr>
            <a:xfrm>
              <a:off x="7397336" y="273908"/>
              <a:ext cx="187008" cy="151045"/>
            </a:xfrm>
            <a:prstGeom prst="rect">
              <a:avLst/>
            </a:prstGeom>
          </p:spPr>
        </p:pic>
        <p:sp>
          <p:nvSpPr>
            <p:cNvPr id="53" name="TextBox 52"/>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54" name="TextBox 53"/>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55" name="TextBox 54"/>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56" name="TextBox 55"/>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58" name="TextBox 57"/>
          <p:cNvSpPr txBox="1"/>
          <p:nvPr/>
        </p:nvSpPr>
        <p:spPr>
          <a:xfrm>
            <a:off x="5816380" y="2080879"/>
            <a:ext cx="3083350" cy="2108269"/>
          </a:xfrm>
          <a:prstGeom prst="rect">
            <a:avLst/>
          </a:prstGeom>
          <a:solidFill>
            <a:schemeClr val="bg1"/>
          </a:solidFill>
        </p:spPr>
        <p:txBody>
          <a:bodyPr wrap="square" rtlCol="0">
            <a:spAutoFit/>
          </a:bodyPr>
          <a:lstStyle/>
          <a:p>
            <a:pPr marL="231775" lvl="0" indent="-231775">
              <a:spcAft>
                <a:spcPts val="600"/>
              </a:spcAft>
              <a:buClr>
                <a:srgbClr val="005B94"/>
              </a:buClr>
              <a:buSzPct val="120000"/>
              <a:buFont typeface="Wingdings" pitchFamily="2" charset="2"/>
              <a:buChar char="§"/>
            </a:pPr>
            <a:r>
              <a:rPr lang="en-US" b="1" dirty="0" smtClean="0">
                <a:solidFill>
                  <a:prstClr val="black"/>
                </a:solidFill>
                <a:latin typeface="Arial" pitchFamily="34" charset="0"/>
                <a:cs typeface="Arial" pitchFamily="34" charset="0"/>
              </a:rPr>
              <a:t>Steve provides the URL for his VA records to the ER system</a:t>
            </a:r>
          </a:p>
          <a:p>
            <a:pPr marL="231775" lvl="0" indent="-231775">
              <a:spcAft>
                <a:spcPts val="600"/>
              </a:spcAft>
              <a:buClr>
                <a:srgbClr val="005B94"/>
              </a:buClr>
              <a:buSzPct val="120000"/>
              <a:buFont typeface="Wingdings" pitchFamily="2" charset="2"/>
              <a:buChar char="§"/>
            </a:pPr>
            <a:r>
              <a:rPr lang="en-US" b="1" dirty="0" smtClean="0">
                <a:solidFill>
                  <a:prstClr val="black"/>
                </a:solidFill>
                <a:latin typeface="Arial" pitchFamily="34" charset="0"/>
                <a:cs typeface="Arial" pitchFamily="34" charset="0"/>
              </a:rPr>
              <a:t>Steve registers his ER doctor as an authorized user of the VA record and vice versa</a:t>
            </a:r>
            <a:endParaRPr lang="en-US" b="1" dirty="0">
              <a:solidFill>
                <a:prstClr val="black"/>
              </a:solidFill>
              <a:latin typeface="Arial" pitchFamily="34" charset="0"/>
              <a:cs typeface="Arial" pitchFamily="34" charset="0"/>
            </a:endParaRPr>
          </a:p>
        </p:txBody>
      </p:sp>
      <p:sp>
        <p:nvSpPr>
          <p:cNvPr id="57" name="TextBox 56"/>
          <p:cNvSpPr txBox="1"/>
          <p:nvPr/>
        </p:nvSpPr>
        <p:spPr>
          <a:xfrm>
            <a:off x="4650883" y="5551909"/>
            <a:ext cx="2199941"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4. Request resources with token</a:t>
            </a:r>
            <a:endParaRPr lang="en-US" sz="800" dirty="0">
              <a:ea typeface="Verdana" pitchFamily="34" charset="0"/>
              <a:cs typeface="Verdana" pitchFamily="34" charset="0"/>
            </a:endParaRPr>
          </a:p>
        </p:txBody>
      </p:sp>
      <p:sp>
        <p:nvSpPr>
          <p:cNvPr id="59" name="TextBox 58"/>
          <p:cNvSpPr txBox="1"/>
          <p:nvPr/>
        </p:nvSpPr>
        <p:spPr>
          <a:xfrm>
            <a:off x="2603834" y="5752205"/>
            <a:ext cx="1275654"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6. Return resources</a:t>
            </a:r>
            <a:endParaRPr lang="en-US" sz="800" dirty="0">
              <a:ea typeface="Verdana" pitchFamily="34" charset="0"/>
              <a:cs typeface="Verdana" pitchFamily="34" charset="0"/>
            </a:endParaRPr>
          </a:p>
        </p:txBody>
      </p:sp>
      <p:sp>
        <p:nvSpPr>
          <p:cNvPr id="61" name="Arc 60"/>
          <p:cNvSpPr/>
          <p:nvPr/>
        </p:nvSpPr>
        <p:spPr>
          <a:xfrm>
            <a:off x="760905" y="4276724"/>
            <a:ext cx="3982545" cy="1970389"/>
          </a:xfrm>
          <a:prstGeom prst="arc">
            <a:avLst>
              <a:gd name="adj1" fmla="val 2775402"/>
              <a:gd name="adj2" fmla="val 13077407"/>
            </a:avLst>
          </a:prstGeom>
          <a:ln>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066019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schemeClr val="accent6">
                <a:shade val="45000"/>
                <a:satMod val="135000"/>
              </a:schemeClr>
              <a:prstClr val="white"/>
            </a:duotone>
          </a:blip>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duotone>
              <a:schemeClr val="accent6">
                <a:shade val="45000"/>
                <a:satMod val="135000"/>
              </a:schemeClr>
              <a:prstClr val="white"/>
            </a:duotone>
          </a:blip>
          <a:stretch>
            <a:fillRect/>
          </a:stretch>
        </p:blipFill>
        <p:spPr>
          <a:xfrm>
            <a:off x="2603834" y="5107918"/>
            <a:ext cx="596900" cy="647700"/>
          </a:xfrm>
          <a:prstGeom prst="rect">
            <a:avLst/>
          </a:prstGeom>
        </p:spPr>
      </p:pic>
      <p:pic>
        <p:nvPicPr>
          <p:cNvPr id="16" name="Picture 15"/>
          <p:cNvPicPr>
            <a:picLocks noChangeAspect="1"/>
          </p:cNvPicPr>
          <p:nvPr/>
        </p:nvPicPr>
        <p:blipFill>
          <a:blip r:embed="rId6"/>
          <a:stretch>
            <a:fillRect/>
          </a:stretch>
        </p:blipFill>
        <p:spPr>
          <a:xfrm>
            <a:off x="6180472" y="5107918"/>
            <a:ext cx="596900" cy="647700"/>
          </a:xfrm>
          <a:prstGeom prst="rect">
            <a:avLst/>
          </a:prstGeom>
        </p:spPr>
      </p:pic>
      <p:pic>
        <p:nvPicPr>
          <p:cNvPr id="17" name="Picture 16"/>
          <p:cNvPicPr>
            <a:picLocks noChangeAspect="1"/>
          </p:cNvPicPr>
          <p:nvPr/>
        </p:nvPicPr>
        <p:blipFill>
          <a:blip r:embed="rId7"/>
          <a:stretch>
            <a:fillRect/>
          </a:stretch>
        </p:blipFill>
        <p:spPr>
          <a:xfrm>
            <a:off x="1387406" y="3098800"/>
            <a:ext cx="660400" cy="596900"/>
          </a:xfrm>
          <a:prstGeom prst="rect">
            <a:avLst/>
          </a:prstGeom>
        </p:spPr>
      </p:pic>
      <p:pic>
        <p:nvPicPr>
          <p:cNvPr id="18" name="Picture 17"/>
          <p:cNvPicPr>
            <a:picLocks noChangeAspect="1"/>
          </p:cNvPicPr>
          <p:nvPr/>
        </p:nvPicPr>
        <p:blipFill>
          <a:blip r:embed="rId8">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9">
            <a:duotone>
              <a:schemeClr val="accent6">
                <a:shade val="45000"/>
                <a:satMod val="135000"/>
              </a:schemeClr>
              <a:prstClr val="white"/>
            </a:duotone>
          </a:blip>
          <a:stretch>
            <a:fillRect/>
          </a:stretch>
        </p:blipFill>
        <p:spPr>
          <a:xfrm>
            <a:off x="3642486" y="5612113"/>
            <a:ext cx="457200" cy="635000"/>
          </a:xfrm>
          <a:prstGeom prst="rect">
            <a:avLst/>
          </a:prstGeom>
        </p:spPr>
      </p:pic>
      <p:pic>
        <p:nvPicPr>
          <p:cNvPr id="20" name="Picture 19"/>
          <p:cNvPicPr>
            <a:picLocks noChangeAspect="1"/>
          </p:cNvPicPr>
          <p:nvPr/>
        </p:nvPicPr>
        <p:blipFill>
          <a:blip r:embed="rId10"/>
          <a:stretch>
            <a:fillRect/>
          </a:stretch>
        </p:blipFill>
        <p:spPr>
          <a:xfrm>
            <a:off x="5313719" y="5612113"/>
            <a:ext cx="457200" cy="635000"/>
          </a:xfrm>
          <a:prstGeom prst="rect">
            <a:avLst/>
          </a:prstGeom>
        </p:spPr>
      </p:pic>
      <p:pic>
        <p:nvPicPr>
          <p:cNvPr id="21" name="Picture 20"/>
          <p:cNvPicPr>
            <a:picLocks noChangeAspect="1"/>
          </p:cNvPicPr>
          <p:nvPr/>
        </p:nvPicPr>
        <p:blipFill>
          <a:blip r:embed="rId11">
            <a:duotone>
              <a:schemeClr val="accent6">
                <a:shade val="45000"/>
                <a:satMod val="135000"/>
              </a:schemeClr>
              <a:prstClr val="white"/>
            </a:duotone>
          </a:blip>
          <a:stretch>
            <a:fillRect/>
          </a:stretch>
        </p:blipFill>
        <p:spPr>
          <a:xfrm>
            <a:off x="1685856" y="4172966"/>
            <a:ext cx="660400" cy="533400"/>
          </a:xfrm>
          <a:prstGeom prst="rect">
            <a:avLst/>
          </a:prstGeom>
        </p:spPr>
      </p:pic>
      <p:pic>
        <p:nvPicPr>
          <p:cNvPr id="22" name="Picture 21"/>
          <p:cNvPicPr>
            <a:picLocks noChangeAspect="1"/>
          </p:cNvPicPr>
          <p:nvPr/>
        </p:nvPicPr>
        <p:blipFill>
          <a:blip r:embed="rId12"/>
          <a:stretch>
            <a:fillRect/>
          </a:stretch>
        </p:blipFill>
        <p:spPr>
          <a:xfrm>
            <a:off x="6916888" y="4172966"/>
            <a:ext cx="660400" cy="533400"/>
          </a:xfrm>
          <a:prstGeom prst="rect">
            <a:avLst/>
          </a:prstGeom>
        </p:spPr>
      </p:pic>
      <p:sp>
        <p:nvSpPr>
          <p:cNvPr id="2" name="Title 1"/>
          <p:cNvSpPr>
            <a:spLocks noGrp="1"/>
          </p:cNvSpPr>
          <p:nvPr>
            <p:ph type="title"/>
          </p:nvPr>
        </p:nvSpPr>
        <p:spPr/>
        <p:txBody>
          <a:bodyPr>
            <a:normAutofit fontScale="90000"/>
          </a:bodyPr>
          <a:lstStyle/>
          <a:p>
            <a:r>
              <a:rPr lang="en-US" dirty="0" smtClean="0"/>
              <a:t>Steve’s doctor logs in to view</a:t>
            </a:r>
            <a:br>
              <a:rPr lang="en-US" dirty="0" smtClean="0"/>
            </a:br>
            <a:r>
              <a:rPr lang="en-US" dirty="0" smtClean="0"/>
              <a:t>Steve’s new record</a:t>
            </a:r>
            <a:endParaRPr lang="en-US" dirty="0"/>
          </a:p>
        </p:txBody>
      </p:sp>
      <p:cxnSp>
        <p:nvCxnSpPr>
          <p:cNvPr id="4" name="Straight Arrow Connector 3"/>
          <p:cNvCxnSpPr>
            <a:stCxn id="17" idx="3"/>
            <a:endCxn id="22" idx="0"/>
          </p:cNvCxnSpPr>
          <p:nvPr/>
        </p:nvCxnSpPr>
        <p:spPr>
          <a:xfrm>
            <a:off x="2047806" y="3397250"/>
            <a:ext cx="5199282" cy="77571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a:stCxn id="17" idx="3"/>
            <a:endCxn id="16" idx="0"/>
          </p:cNvCxnSpPr>
          <p:nvPr/>
        </p:nvCxnSpPr>
        <p:spPr>
          <a:xfrm>
            <a:off x="2047806" y="3397250"/>
            <a:ext cx="4431116" cy="17106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16" idx="1"/>
            <a:endCxn id="20" idx="3"/>
          </p:cNvCxnSpPr>
          <p:nvPr/>
        </p:nvCxnSpPr>
        <p:spPr>
          <a:xfrm flipH="1">
            <a:off x="5770919" y="5431768"/>
            <a:ext cx="409553" cy="497845"/>
          </a:xfrm>
          <a:prstGeom prst="straightConnector1">
            <a:avLst/>
          </a:prstGeom>
          <a:ln>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a:stCxn id="16" idx="3"/>
            <a:endCxn id="22" idx="2"/>
          </p:cNvCxnSpPr>
          <p:nvPr/>
        </p:nvCxnSpPr>
        <p:spPr>
          <a:xfrm flipV="1">
            <a:off x="6777372" y="4706366"/>
            <a:ext cx="469716" cy="72540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2" name="TextBox 31"/>
          <p:cNvSpPr txBox="1"/>
          <p:nvPr/>
        </p:nvSpPr>
        <p:spPr>
          <a:xfrm>
            <a:off x="2362555" y="3215480"/>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3. Authenticate user</a:t>
            </a:r>
            <a:endParaRPr lang="en-US" sz="800" dirty="0">
              <a:ea typeface="Verdana" pitchFamily="34" charset="0"/>
              <a:cs typeface="Verdana" pitchFamily="34" charset="0"/>
            </a:endParaRPr>
          </a:p>
        </p:txBody>
      </p:sp>
      <p:sp>
        <p:nvSpPr>
          <p:cNvPr id="33" name="TextBox 32"/>
          <p:cNvSpPr txBox="1"/>
          <p:nvPr/>
        </p:nvSpPr>
        <p:spPr>
          <a:xfrm>
            <a:off x="2603834" y="3970163"/>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1. Authenticate user</a:t>
            </a:r>
            <a:endParaRPr lang="en-US" sz="800" dirty="0">
              <a:ea typeface="Verdana" pitchFamily="34" charset="0"/>
              <a:cs typeface="Verdana" pitchFamily="34" charset="0"/>
            </a:endParaRPr>
          </a:p>
        </p:txBody>
      </p:sp>
      <p:sp>
        <p:nvSpPr>
          <p:cNvPr id="36" name="TextBox 35"/>
          <p:cNvSpPr txBox="1"/>
          <p:nvPr/>
        </p:nvSpPr>
        <p:spPr>
          <a:xfrm>
            <a:off x="6986581" y="5107918"/>
            <a:ext cx="74356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2. Get token</a:t>
            </a:r>
            <a:endParaRPr lang="en-US" sz="800" dirty="0">
              <a:ea typeface="Verdana" pitchFamily="34" charset="0"/>
              <a:cs typeface="Verdana" pitchFamily="34" charset="0"/>
            </a:endParaRPr>
          </a:p>
        </p:txBody>
      </p:sp>
      <p:sp>
        <p:nvSpPr>
          <p:cNvPr id="37" name="TextBox 36"/>
          <p:cNvSpPr txBox="1"/>
          <p:nvPr/>
        </p:nvSpPr>
        <p:spPr>
          <a:xfrm>
            <a:off x="8124910" y="5439241"/>
            <a:ext cx="94133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5. Validate token</a:t>
            </a:r>
            <a:endParaRPr lang="en-US" sz="800" dirty="0">
              <a:ea typeface="Verdana" pitchFamily="34" charset="0"/>
              <a:cs typeface="Verdana" pitchFamily="34" charset="0"/>
            </a:endParaRPr>
          </a:p>
        </p:txBody>
      </p:sp>
      <p:sp>
        <p:nvSpPr>
          <p:cNvPr id="38" name="TextBox 37"/>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39" name="TextBox 38"/>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40" name="TextBox 39"/>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grpSp>
        <p:nvGrpSpPr>
          <p:cNvPr id="41" name="Group 40"/>
          <p:cNvGrpSpPr/>
          <p:nvPr/>
        </p:nvGrpSpPr>
        <p:grpSpPr>
          <a:xfrm>
            <a:off x="7466061" y="373331"/>
            <a:ext cx="777819" cy="625578"/>
            <a:chOff x="7404485" y="274638"/>
            <a:chExt cx="777819" cy="625578"/>
          </a:xfrm>
        </p:grpSpPr>
        <p:cxnSp>
          <p:nvCxnSpPr>
            <p:cNvPr id="42" name="Straight Arrow Connector 41"/>
            <p:cNvCxnSpPr/>
            <p:nvPr/>
          </p:nvCxnSpPr>
          <p:spPr>
            <a:xfrm>
              <a:off x="7404485" y="370719"/>
              <a:ext cx="341516" cy="0"/>
            </a:xfrm>
            <a:prstGeom prst="straightConnector1">
              <a:avLst/>
            </a:prstGeom>
            <a:ln w="12700" cmpd="sng">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7404485" y="564822"/>
              <a:ext cx="341516" cy="4193"/>
            </a:xfrm>
            <a:prstGeom prst="straightConnector1">
              <a:avLst/>
            </a:prstGeom>
            <a:ln w="12700" cmpd="sng">
              <a:tailEnd type="arrow"/>
            </a:ln>
          </p:spPr>
          <p:style>
            <a:lnRef idx="3">
              <a:schemeClr val="accent1"/>
            </a:lnRef>
            <a:fillRef idx="0">
              <a:schemeClr val="accent1"/>
            </a:fillRef>
            <a:effectRef idx="2">
              <a:schemeClr val="accent1"/>
            </a:effectRef>
            <a:fontRef idx="minor">
              <a:schemeClr val="tx1"/>
            </a:fontRef>
          </p:style>
        </p:cxnSp>
        <p:cxnSp>
          <p:nvCxnSpPr>
            <p:cNvPr id="44" name="Straight Arrow Connector 43"/>
            <p:cNvCxnSpPr/>
            <p:nvPr/>
          </p:nvCxnSpPr>
          <p:spPr>
            <a:xfrm>
              <a:off x="7404485" y="792494"/>
              <a:ext cx="341516" cy="0"/>
            </a:xfrm>
            <a:prstGeom prst="straightConnector1">
              <a:avLst/>
            </a:prstGeom>
            <a:ln w="12700" cmpd="sng">
              <a:tailEnd type="arrow"/>
            </a:ln>
          </p:spPr>
          <p:style>
            <a:lnRef idx="3">
              <a:schemeClr val="accent5"/>
            </a:lnRef>
            <a:fillRef idx="0">
              <a:schemeClr val="accent5"/>
            </a:fillRef>
            <a:effectRef idx="2">
              <a:schemeClr val="accent5"/>
            </a:effectRef>
            <a:fontRef idx="minor">
              <a:schemeClr val="tx1"/>
            </a:fontRef>
          </p:style>
        </p:cxnSp>
        <p:sp>
          <p:nvSpPr>
            <p:cNvPr id="45" name="TextBox 44"/>
            <p:cNvSpPr txBox="1"/>
            <p:nvPr/>
          </p:nvSpPr>
          <p:spPr>
            <a:xfrm>
              <a:off x="7706793" y="274638"/>
              <a:ext cx="441146"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OIDC</a:t>
              </a:r>
              <a:endParaRPr lang="en-US" sz="800" dirty="0">
                <a:ea typeface="Verdana" pitchFamily="34" charset="0"/>
                <a:cs typeface="Verdana" pitchFamily="34" charset="0"/>
              </a:endParaRPr>
            </a:p>
          </p:txBody>
        </p:sp>
        <p:sp>
          <p:nvSpPr>
            <p:cNvPr id="46" name="TextBox 45"/>
            <p:cNvSpPr txBox="1"/>
            <p:nvPr/>
          </p:nvSpPr>
          <p:spPr>
            <a:xfrm>
              <a:off x="7706793" y="467842"/>
              <a:ext cx="475511"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OAuth</a:t>
              </a:r>
              <a:endParaRPr lang="en-US" sz="800" dirty="0">
                <a:ea typeface="Verdana" pitchFamily="34" charset="0"/>
                <a:cs typeface="Verdana" pitchFamily="34" charset="0"/>
              </a:endParaRPr>
            </a:p>
          </p:txBody>
        </p:sp>
        <p:sp>
          <p:nvSpPr>
            <p:cNvPr id="47" name="TextBox 46"/>
            <p:cNvSpPr txBox="1"/>
            <p:nvPr/>
          </p:nvSpPr>
          <p:spPr>
            <a:xfrm>
              <a:off x="7706793" y="684772"/>
              <a:ext cx="4283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FHIR</a:t>
              </a:r>
              <a:endParaRPr lang="en-US" sz="800" dirty="0">
                <a:ea typeface="Verdana" pitchFamily="34" charset="0"/>
                <a:cs typeface="Verdana" pitchFamily="34" charset="0"/>
              </a:endParaRPr>
            </a:p>
          </p:txBody>
        </p:sp>
      </p:grpSp>
      <p:grpSp>
        <p:nvGrpSpPr>
          <p:cNvPr id="48" name="Group 47"/>
          <p:cNvGrpSpPr/>
          <p:nvPr/>
        </p:nvGrpSpPr>
        <p:grpSpPr>
          <a:xfrm>
            <a:off x="8308095" y="306115"/>
            <a:ext cx="617875" cy="744976"/>
            <a:chOff x="7397336" y="66819"/>
            <a:chExt cx="617875" cy="744976"/>
          </a:xfrm>
        </p:grpSpPr>
        <p:pic>
          <p:nvPicPr>
            <p:cNvPr id="49" name="Picture 48"/>
            <p:cNvPicPr>
              <a:picLocks noChangeAspect="1"/>
            </p:cNvPicPr>
            <p:nvPr/>
          </p:nvPicPr>
          <p:blipFill>
            <a:blip r:embed="rId5"/>
            <a:stretch>
              <a:fillRect/>
            </a:stretch>
          </p:blipFill>
          <p:spPr>
            <a:xfrm>
              <a:off x="7406327" y="444721"/>
              <a:ext cx="169026" cy="183411"/>
            </a:xfrm>
            <a:prstGeom prst="rect">
              <a:avLst/>
            </a:prstGeom>
          </p:spPr>
        </p:pic>
        <p:pic>
          <p:nvPicPr>
            <p:cNvPr id="50" name="Picture 49"/>
            <p:cNvPicPr>
              <a:picLocks noChangeAspect="1"/>
            </p:cNvPicPr>
            <p:nvPr/>
          </p:nvPicPr>
          <p:blipFill>
            <a:blip r:embed="rId7"/>
            <a:stretch>
              <a:fillRect/>
            </a:stretch>
          </p:blipFill>
          <p:spPr>
            <a:xfrm>
              <a:off x="7397337" y="89477"/>
              <a:ext cx="187007" cy="169026"/>
            </a:xfrm>
            <a:prstGeom prst="rect">
              <a:avLst/>
            </a:prstGeom>
          </p:spPr>
        </p:pic>
        <p:pic>
          <p:nvPicPr>
            <p:cNvPr id="51" name="Picture 50"/>
            <p:cNvPicPr>
              <a:picLocks noChangeAspect="1"/>
            </p:cNvPicPr>
            <p:nvPr/>
          </p:nvPicPr>
          <p:blipFill>
            <a:blip r:embed="rId9"/>
            <a:stretch>
              <a:fillRect/>
            </a:stretch>
          </p:blipFill>
          <p:spPr>
            <a:xfrm>
              <a:off x="7426107" y="631980"/>
              <a:ext cx="129467" cy="179815"/>
            </a:xfrm>
            <a:prstGeom prst="rect">
              <a:avLst/>
            </a:prstGeom>
          </p:spPr>
        </p:pic>
        <p:pic>
          <p:nvPicPr>
            <p:cNvPr id="52" name="Picture 51"/>
            <p:cNvPicPr>
              <a:picLocks noChangeAspect="1"/>
            </p:cNvPicPr>
            <p:nvPr/>
          </p:nvPicPr>
          <p:blipFill>
            <a:blip r:embed="rId11"/>
            <a:stretch>
              <a:fillRect/>
            </a:stretch>
          </p:blipFill>
          <p:spPr>
            <a:xfrm>
              <a:off x="7397336" y="273908"/>
              <a:ext cx="187008" cy="151045"/>
            </a:xfrm>
            <a:prstGeom prst="rect">
              <a:avLst/>
            </a:prstGeom>
          </p:spPr>
        </p:pic>
        <p:sp>
          <p:nvSpPr>
            <p:cNvPr id="53" name="TextBox 52"/>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54" name="TextBox 53"/>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55" name="TextBox 54"/>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56" name="TextBox 55"/>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57" name="TextBox 56"/>
          <p:cNvSpPr txBox="1"/>
          <p:nvPr/>
        </p:nvSpPr>
        <p:spPr>
          <a:xfrm>
            <a:off x="5977262" y="5765019"/>
            <a:ext cx="2199941"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4. Request resources with token</a:t>
            </a:r>
            <a:endParaRPr lang="en-US" sz="800" dirty="0">
              <a:ea typeface="Verdana" pitchFamily="34" charset="0"/>
              <a:cs typeface="Verdana" pitchFamily="34" charset="0"/>
            </a:endParaRPr>
          </a:p>
        </p:txBody>
      </p:sp>
      <p:sp>
        <p:nvSpPr>
          <p:cNvPr id="59" name="TextBox 58"/>
          <p:cNvSpPr txBox="1"/>
          <p:nvPr/>
        </p:nvSpPr>
        <p:spPr>
          <a:xfrm>
            <a:off x="4203000" y="5755618"/>
            <a:ext cx="1275654"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6. Return resources</a:t>
            </a:r>
            <a:endParaRPr lang="en-US" sz="800" dirty="0">
              <a:ea typeface="Verdana" pitchFamily="34" charset="0"/>
              <a:cs typeface="Verdana" pitchFamily="34" charset="0"/>
            </a:endParaRPr>
          </a:p>
        </p:txBody>
      </p:sp>
      <p:sp>
        <p:nvSpPr>
          <p:cNvPr id="60" name="Arc 59"/>
          <p:cNvSpPr/>
          <p:nvPr/>
        </p:nvSpPr>
        <p:spPr>
          <a:xfrm>
            <a:off x="4667250" y="4172966"/>
            <a:ext cx="3529441" cy="2218309"/>
          </a:xfrm>
          <a:prstGeom prst="arc">
            <a:avLst>
              <a:gd name="adj1" fmla="val 19443763"/>
              <a:gd name="adj2" fmla="val 7476875"/>
            </a:avLst>
          </a:prstGeom>
          <a:ln>
            <a:headEnd type="arrow"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6033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REST Profile Pilot Team</a:t>
            </a:r>
            <a:endParaRPr lang="en-US" dirty="0"/>
          </a:p>
        </p:txBody>
      </p:sp>
      <p:sp>
        <p:nvSpPr>
          <p:cNvPr id="3" name="Content Placeholder 2"/>
          <p:cNvSpPr>
            <a:spLocks noGrp="1"/>
          </p:cNvSpPr>
          <p:nvPr>
            <p:ph idx="1"/>
          </p:nvPr>
        </p:nvSpPr>
        <p:spPr/>
        <p:txBody>
          <a:bodyPr/>
          <a:lstStyle/>
          <a:p>
            <a:r>
              <a:rPr lang="en-US" dirty="0" smtClean="0">
                <a:solidFill>
                  <a:schemeClr val="tx2"/>
                </a:solidFill>
              </a:rPr>
              <a:t>Task Technical Team</a:t>
            </a:r>
          </a:p>
          <a:p>
            <a:pPr lvl="1"/>
            <a:r>
              <a:rPr lang="en-US" b="1" dirty="0" smtClean="0"/>
              <a:t>Mark Russell</a:t>
            </a:r>
            <a:r>
              <a:rPr lang="en-US" dirty="0" smtClean="0"/>
              <a:t>, MITRE Cyber Security Technical Center</a:t>
            </a:r>
          </a:p>
          <a:p>
            <a:pPr lvl="1"/>
            <a:r>
              <a:rPr lang="en-US" b="1" dirty="0" smtClean="0"/>
              <a:t>Justin Richer</a:t>
            </a:r>
            <a:r>
              <a:rPr lang="en-US" dirty="0" smtClean="0"/>
              <a:t>, MITRE Information Technology Technical Center</a:t>
            </a:r>
          </a:p>
          <a:p>
            <a:pPr lvl="1"/>
            <a:r>
              <a:rPr lang="en-US" b="1" dirty="0" smtClean="0"/>
              <a:t>Dave Hill</a:t>
            </a:r>
            <a:r>
              <a:rPr lang="en-US" dirty="0" smtClean="0"/>
              <a:t>, MITRE Open Health Services Department</a:t>
            </a:r>
          </a:p>
          <a:p>
            <a:pPr lvl="1"/>
            <a:endParaRPr lang="en-US" dirty="0" smtClean="0"/>
          </a:p>
          <a:p>
            <a:r>
              <a:rPr lang="en-US" dirty="0" smtClean="0">
                <a:solidFill>
                  <a:schemeClr val="tx2"/>
                </a:solidFill>
              </a:rPr>
              <a:t>Sponsor Point of Contact:  </a:t>
            </a:r>
            <a:r>
              <a:rPr lang="en-US" dirty="0" smtClean="0"/>
              <a:t>Mike Dowe</a:t>
            </a:r>
            <a:r>
              <a:rPr lang="en-US" b="0" dirty="0" smtClean="0"/>
              <a:t>, MITRE Center for Veteran Enterprise Transformation</a:t>
            </a:r>
          </a:p>
          <a:p>
            <a:endParaRPr lang="en-US" b="0" dirty="0" smtClean="0"/>
          </a:p>
          <a:p>
            <a:r>
              <a:rPr lang="en-US" dirty="0" smtClean="0">
                <a:solidFill>
                  <a:schemeClr val="tx2"/>
                </a:solidFill>
              </a:rPr>
              <a:t>Outcome Lead</a:t>
            </a:r>
            <a:r>
              <a:rPr lang="en-US" b="0" dirty="0" smtClean="0">
                <a:solidFill>
                  <a:schemeClr val="tx2"/>
                </a:solidFill>
              </a:rPr>
              <a:t>:  </a:t>
            </a:r>
            <a:r>
              <a:rPr lang="en-US" dirty="0" smtClean="0"/>
              <a:t>Mary Pulvermacher</a:t>
            </a:r>
            <a:r>
              <a:rPr lang="en-US" b="0" dirty="0" smtClean="0"/>
              <a:t>, MITRE Information Technology Technical Center</a:t>
            </a:r>
            <a:r>
              <a:rPr lang="en-US" dirty="0" smtClean="0"/>
              <a:t> </a:t>
            </a:r>
            <a:endParaRPr lang="en-US" dirty="0"/>
          </a:p>
        </p:txBody>
      </p:sp>
    </p:spTree>
    <p:extLst>
      <p:ext uri="{BB962C8B-B14F-4D97-AF65-F5344CB8AC3E}">
        <p14:creationId xmlns:p14="http://schemas.microsoft.com/office/powerpoint/2010/main" val="3458852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schemeClr val="accent6">
                <a:shade val="45000"/>
                <a:satMod val="135000"/>
              </a:schemeClr>
              <a:prstClr val="white"/>
            </a:duotone>
          </a:blip>
          <a:stretch>
            <a:fillRect/>
          </a:stretch>
        </p:blipFill>
        <p:spPr>
          <a:xfrm>
            <a:off x="3542600" y="2004090"/>
            <a:ext cx="660400" cy="596900"/>
          </a:xfrm>
          <a:prstGeom prst="rect">
            <a:avLst/>
          </a:prstGeom>
        </p:spPr>
      </p:pic>
      <p:pic>
        <p:nvPicPr>
          <p:cNvPr id="14" name="Picture 13"/>
          <p:cNvPicPr>
            <a:picLocks noChangeAspect="1"/>
          </p:cNvPicPr>
          <p:nvPr/>
        </p:nvPicPr>
        <p:blipFill>
          <a:blip r:embed="rId4">
            <a:duotone>
              <a:schemeClr val="accent6">
                <a:shade val="45000"/>
                <a:satMod val="135000"/>
              </a:schemeClr>
              <a:prstClr val="white"/>
            </a:duotone>
          </a:blip>
          <a:stretch>
            <a:fillRect/>
          </a:stretch>
        </p:blipFill>
        <p:spPr>
          <a:xfrm>
            <a:off x="5174019" y="2004090"/>
            <a:ext cx="596900" cy="647700"/>
          </a:xfrm>
          <a:prstGeom prst="rect">
            <a:avLst/>
          </a:prstGeom>
        </p:spPr>
      </p:pic>
      <p:pic>
        <p:nvPicPr>
          <p:cNvPr id="15" name="Picture 14"/>
          <p:cNvPicPr>
            <a:picLocks noChangeAspect="1"/>
          </p:cNvPicPr>
          <p:nvPr/>
        </p:nvPicPr>
        <p:blipFill>
          <a:blip r:embed="rId5"/>
          <a:stretch>
            <a:fillRect/>
          </a:stretch>
        </p:blipFill>
        <p:spPr>
          <a:xfrm>
            <a:off x="2603834" y="5107918"/>
            <a:ext cx="596900" cy="647700"/>
          </a:xfrm>
          <a:prstGeom prst="rect">
            <a:avLst/>
          </a:prstGeom>
        </p:spPr>
      </p:pic>
      <p:pic>
        <p:nvPicPr>
          <p:cNvPr id="16" name="Picture 15"/>
          <p:cNvPicPr>
            <a:picLocks noChangeAspect="1"/>
          </p:cNvPicPr>
          <p:nvPr/>
        </p:nvPicPr>
        <p:blipFill>
          <a:blip r:embed="rId6">
            <a:duotone>
              <a:schemeClr val="accent6">
                <a:shade val="45000"/>
                <a:satMod val="135000"/>
              </a:schemeClr>
              <a:prstClr val="white"/>
            </a:duotone>
          </a:blip>
          <a:stretch>
            <a:fillRect/>
          </a:stretch>
        </p:blipFill>
        <p:spPr>
          <a:xfrm>
            <a:off x="6180472" y="5107918"/>
            <a:ext cx="596900" cy="647700"/>
          </a:xfrm>
          <a:prstGeom prst="rect">
            <a:avLst/>
          </a:prstGeom>
        </p:spPr>
      </p:pic>
      <p:pic>
        <p:nvPicPr>
          <p:cNvPr id="17" name="Picture 16"/>
          <p:cNvPicPr>
            <a:picLocks noChangeAspect="1"/>
          </p:cNvPicPr>
          <p:nvPr/>
        </p:nvPicPr>
        <p:blipFill>
          <a:blip r:embed="rId7"/>
          <a:stretch>
            <a:fillRect/>
          </a:stretch>
        </p:blipFill>
        <p:spPr>
          <a:xfrm>
            <a:off x="1387406" y="3098800"/>
            <a:ext cx="660400" cy="596900"/>
          </a:xfrm>
          <a:prstGeom prst="rect">
            <a:avLst/>
          </a:prstGeom>
        </p:spPr>
      </p:pic>
      <p:pic>
        <p:nvPicPr>
          <p:cNvPr id="18" name="Picture 17"/>
          <p:cNvPicPr>
            <a:picLocks noChangeAspect="1"/>
          </p:cNvPicPr>
          <p:nvPr/>
        </p:nvPicPr>
        <p:blipFill>
          <a:blip r:embed="rId8">
            <a:duotone>
              <a:schemeClr val="accent6">
                <a:shade val="45000"/>
                <a:satMod val="135000"/>
              </a:schemeClr>
              <a:prstClr val="white"/>
            </a:duotone>
          </a:blip>
          <a:stretch>
            <a:fillRect/>
          </a:stretch>
        </p:blipFill>
        <p:spPr>
          <a:xfrm>
            <a:off x="7301331" y="3098800"/>
            <a:ext cx="660400" cy="596900"/>
          </a:xfrm>
          <a:prstGeom prst="rect">
            <a:avLst/>
          </a:prstGeom>
        </p:spPr>
      </p:pic>
      <p:pic>
        <p:nvPicPr>
          <p:cNvPr id="19" name="Picture 18"/>
          <p:cNvPicPr>
            <a:picLocks noChangeAspect="1"/>
          </p:cNvPicPr>
          <p:nvPr/>
        </p:nvPicPr>
        <p:blipFill>
          <a:blip r:embed="rId9">
            <a:duotone>
              <a:schemeClr val="accent6">
                <a:shade val="45000"/>
                <a:satMod val="135000"/>
              </a:schemeClr>
              <a:prstClr val="white"/>
            </a:duotone>
          </a:blip>
          <a:stretch>
            <a:fillRect/>
          </a:stretch>
        </p:blipFill>
        <p:spPr>
          <a:xfrm>
            <a:off x="3642486" y="5612113"/>
            <a:ext cx="457200" cy="635000"/>
          </a:xfrm>
          <a:prstGeom prst="rect">
            <a:avLst/>
          </a:prstGeom>
        </p:spPr>
      </p:pic>
      <p:pic>
        <p:nvPicPr>
          <p:cNvPr id="20" name="Picture 19"/>
          <p:cNvPicPr>
            <a:picLocks noChangeAspect="1"/>
          </p:cNvPicPr>
          <p:nvPr/>
        </p:nvPicPr>
        <p:blipFill>
          <a:blip r:embed="rId10"/>
          <a:stretch>
            <a:fillRect/>
          </a:stretch>
        </p:blipFill>
        <p:spPr>
          <a:xfrm>
            <a:off x="5313719" y="5612113"/>
            <a:ext cx="457200" cy="635000"/>
          </a:xfrm>
          <a:prstGeom prst="rect">
            <a:avLst/>
          </a:prstGeom>
        </p:spPr>
      </p:pic>
      <p:pic>
        <p:nvPicPr>
          <p:cNvPr id="21" name="Picture 20"/>
          <p:cNvPicPr>
            <a:picLocks noChangeAspect="1"/>
          </p:cNvPicPr>
          <p:nvPr/>
        </p:nvPicPr>
        <p:blipFill>
          <a:blip r:embed="rId11">
            <a:duotone>
              <a:schemeClr val="accent6">
                <a:shade val="45000"/>
                <a:satMod val="135000"/>
              </a:schemeClr>
              <a:prstClr val="white"/>
            </a:duotone>
          </a:blip>
          <a:stretch>
            <a:fillRect/>
          </a:stretch>
        </p:blipFill>
        <p:spPr>
          <a:xfrm>
            <a:off x="1685856" y="4172966"/>
            <a:ext cx="660400" cy="533400"/>
          </a:xfrm>
          <a:prstGeom prst="rect">
            <a:avLst/>
          </a:prstGeom>
        </p:spPr>
      </p:pic>
      <p:pic>
        <p:nvPicPr>
          <p:cNvPr id="22" name="Picture 21"/>
          <p:cNvPicPr>
            <a:picLocks noChangeAspect="1"/>
          </p:cNvPicPr>
          <p:nvPr/>
        </p:nvPicPr>
        <p:blipFill>
          <a:blip r:embed="rId12"/>
          <a:stretch>
            <a:fillRect/>
          </a:stretch>
        </p:blipFill>
        <p:spPr>
          <a:xfrm>
            <a:off x="6916888" y="4172966"/>
            <a:ext cx="660400" cy="533400"/>
          </a:xfrm>
          <a:prstGeom prst="rect">
            <a:avLst/>
          </a:prstGeom>
        </p:spPr>
      </p:pic>
      <p:sp>
        <p:nvSpPr>
          <p:cNvPr id="2" name="Title 1"/>
          <p:cNvSpPr>
            <a:spLocks noGrp="1"/>
          </p:cNvSpPr>
          <p:nvPr>
            <p:ph type="title"/>
          </p:nvPr>
        </p:nvSpPr>
        <p:spPr/>
        <p:txBody>
          <a:bodyPr>
            <a:normAutofit fontScale="90000"/>
          </a:bodyPr>
          <a:lstStyle/>
          <a:p>
            <a:r>
              <a:rPr lang="en-US" dirty="0" smtClean="0"/>
              <a:t>Steve’s doctor pulls Steve’s new</a:t>
            </a:r>
            <a:br>
              <a:rPr lang="en-US" dirty="0" smtClean="0"/>
            </a:br>
            <a:r>
              <a:rPr lang="en-US" dirty="0" smtClean="0"/>
              <a:t>record into their own system</a:t>
            </a:r>
            <a:endParaRPr lang="en-US" dirty="0"/>
          </a:p>
        </p:txBody>
      </p:sp>
      <p:cxnSp>
        <p:nvCxnSpPr>
          <p:cNvPr id="4" name="Straight Arrow Connector 3"/>
          <p:cNvCxnSpPr>
            <a:stCxn id="17" idx="3"/>
            <a:endCxn id="22" idx="0"/>
          </p:cNvCxnSpPr>
          <p:nvPr/>
        </p:nvCxnSpPr>
        <p:spPr>
          <a:xfrm>
            <a:off x="2047806" y="3397250"/>
            <a:ext cx="5199282" cy="77571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a:stCxn id="17" idx="3"/>
            <a:endCxn id="15" idx="0"/>
          </p:cNvCxnSpPr>
          <p:nvPr/>
        </p:nvCxnSpPr>
        <p:spPr>
          <a:xfrm>
            <a:off x="2047806" y="3397250"/>
            <a:ext cx="854478" cy="17106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15" idx="3"/>
            <a:endCxn id="20" idx="0"/>
          </p:cNvCxnSpPr>
          <p:nvPr/>
        </p:nvCxnSpPr>
        <p:spPr>
          <a:xfrm>
            <a:off x="3200734" y="5431768"/>
            <a:ext cx="2341585" cy="180345"/>
          </a:xfrm>
          <a:prstGeom prst="straightConnector1">
            <a:avLst/>
          </a:prstGeom>
          <a:ln>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a:stCxn id="15" idx="3"/>
            <a:endCxn id="22" idx="2"/>
          </p:cNvCxnSpPr>
          <p:nvPr/>
        </p:nvCxnSpPr>
        <p:spPr>
          <a:xfrm flipV="1">
            <a:off x="3200734" y="4706366"/>
            <a:ext cx="4046354" cy="72540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2" name="TextBox 31"/>
          <p:cNvSpPr txBox="1"/>
          <p:nvPr/>
        </p:nvSpPr>
        <p:spPr>
          <a:xfrm>
            <a:off x="2290411" y="3227438"/>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3. Authenticate user</a:t>
            </a:r>
            <a:endParaRPr lang="en-US" sz="800" dirty="0">
              <a:ea typeface="Verdana" pitchFamily="34" charset="0"/>
              <a:cs typeface="Verdana" pitchFamily="34" charset="0"/>
            </a:endParaRPr>
          </a:p>
        </p:txBody>
      </p:sp>
      <p:sp>
        <p:nvSpPr>
          <p:cNvPr id="33" name="TextBox 32"/>
          <p:cNvSpPr txBox="1"/>
          <p:nvPr/>
        </p:nvSpPr>
        <p:spPr>
          <a:xfrm>
            <a:off x="2458809" y="3970163"/>
            <a:ext cx="109517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1. Authenticate user</a:t>
            </a:r>
            <a:endParaRPr lang="en-US" sz="800" dirty="0">
              <a:ea typeface="Verdana" pitchFamily="34" charset="0"/>
              <a:cs typeface="Verdana" pitchFamily="34" charset="0"/>
            </a:endParaRPr>
          </a:p>
        </p:txBody>
      </p:sp>
      <p:sp>
        <p:nvSpPr>
          <p:cNvPr id="36" name="TextBox 35"/>
          <p:cNvSpPr txBox="1"/>
          <p:nvPr/>
        </p:nvSpPr>
        <p:spPr>
          <a:xfrm>
            <a:off x="3670875" y="5000196"/>
            <a:ext cx="74356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2. Get token</a:t>
            </a:r>
            <a:endParaRPr lang="en-US" sz="800" dirty="0">
              <a:ea typeface="Verdana" pitchFamily="34" charset="0"/>
              <a:cs typeface="Verdana" pitchFamily="34" charset="0"/>
            </a:endParaRPr>
          </a:p>
        </p:txBody>
      </p:sp>
      <p:sp>
        <p:nvSpPr>
          <p:cNvPr id="37" name="TextBox 36"/>
          <p:cNvSpPr txBox="1"/>
          <p:nvPr/>
        </p:nvSpPr>
        <p:spPr>
          <a:xfrm>
            <a:off x="7961731" y="5700591"/>
            <a:ext cx="94133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5. Validate token</a:t>
            </a:r>
            <a:endParaRPr lang="en-US" sz="800" dirty="0">
              <a:ea typeface="Verdana" pitchFamily="34" charset="0"/>
              <a:cs typeface="Verdana" pitchFamily="34" charset="0"/>
            </a:endParaRPr>
          </a:p>
        </p:txBody>
      </p:sp>
      <p:sp>
        <p:nvSpPr>
          <p:cNvPr id="38" name="TextBox 37"/>
          <p:cNvSpPr txBox="1"/>
          <p:nvPr/>
        </p:nvSpPr>
        <p:spPr>
          <a:xfrm>
            <a:off x="4402666" y="1485515"/>
            <a:ext cx="583914"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Patient</a:t>
            </a:r>
          </a:p>
        </p:txBody>
      </p:sp>
      <p:sp>
        <p:nvSpPr>
          <p:cNvPr id="39" name="TextBox 38"/>
          <p:cNvSpPr txBox="1"/>
          <p:nvPr/>
        </p:nvSpPr>
        <p:spPr>
          <a:xfrm>
            <a:off x="409527" y="6247113"/>
            <a:ext cx="351378"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VA</a:t>
            </a:r>
          </a:p>
        </p:txBody>
      </p:sp>
      <p:sp>
        <p:nvSpPr>
          <p:cNvPr id="40" name="TextBox 39"/>
          <p:cNvSpPr txBox="1"/>
          <p:nvPr/>
        </p:nvSpPr>
        <p:spPr>
          <a:xfrm>
            <a:off x="8698958" y="6247113"/>
            <a:ext cx="364202" cy="246221"/>
          </a:xfrm>
          <a:prstGeom prst="rect">
            <a:avLst/>
          </a:prstGeom>
          <a:noFill/>
        </p:spPr>
        <p:txBody>
          <a:bodyPr wrap="none" rtlCol="0">
            <a:spAutoFit/>
          </a:bodyPr>
          <a:lstStyle>
            <a:defPPr>
              <a:defRPr lang="en-US"/>
            </a:defPPr>
            <a:lvl1pPr algn="ctr">
              <a:spcAft>
                <a:spcPts val="600"/>
              </a:spcAft>
              <a:defRPr sz="1000">
                <a:ea typeface="Verdana" pitchFamily="34" charset="0"/>
                <a:cs typeface="Verdana" pitchFamily="34" charset="0"/>
              </a:defRPr>
            </a:lvl1pPr>
          </a:lstStyle>
          <a:p>
            <a:r>
              <a:rPr lang="en-US" dirty="0"/>
              <a:t>ER</a:t>
            </a:r>
          </a:p>
        </p:txBody>
      </p:sp>
      <p:grpSp>
        <p:nvGrpSpPr>
          <p:cNvPr id="41" name="Group 40"/>
          <p:cNvGrpSpPr/>
          <p:nvPr/>
        </p:nvGrpSpPr>
        <p:grpSpPr>
          <a:xfrm>
            <a:off x="7466061" y="373331"/>
            <a:ext cx="777819" cy="625578"/>
            <a:chOff x="7404485" y="274638"/>
            <a:chExt cx="777819" cy="625578"/>
          </a:xfrm>
        </p:grpSpPr>
        <p:cxnSp>
          <p:nvCxnSpPr>
            <p:cNvPr id="42" name="Straight Arrow Connector 41"/>
            <p:cNvCxnSpPr/>
            <p:nvPr/>
          </p:nvCxnSpPr>
          <p:spPr>
            <a:xfrm>
              <a:off x="7404485" y="370719"/>
              <a:ext cx="341516" cy="0"/>
            </a:xfrm>
            <a:prstGeom prst="straightConnector1">
              <a:avLst/>
            </a:prstGeom>
            <a:ln w="12700" cmpd="sng">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7404485" y="564822"/>
              <a:ext cx="341516" cy="4193"/>
            </a:xfrm>
            <a:prstGeom prst="straightConnector1">
              <a:avLst/>
            </a:prstGeom>
            <a:ln w="12700" cmpd="sng">
              <a:tailEnd type="arrow"/>
            </a:ln>
          </p:spPr>
          <p:style>
            <a:lnRef idx="3">
              <a:schemeClr val="accent1"/>
            </a:lnRef>
            <a:fillRef idx="0">
              <a:schemeClr val="accent1"/>
            </a:fillRef>
            <a:effectRef idx="2">
              <a:schemeClr val="accent1"/>
            </a:effectRef>
            <a:fontRef idx="minor">
              <a:schemeClr val="tx1"/>
            </a:fontRef>
          </p:style>
        </p:cxnSp>
        <p:cxnSp>
          <p:nvCxnSpPr>
            <p:cNvPr id="44" name="Straight Arrow Connector 43"/>
            <p:cNvCxnSpPr/>
            <p:nvPr/>
          </p:nvCxnSpPr>
          <p:spPr>
            <a:xfrm>
              <a:off x="7404485" y="792494"/>
              <a:ext cx="341516" cy="0"/>
            </a:xfrm>
            <a:prstGeom prst="straightConnector1">
              <a:avLst/>
            </a:prstGeom>
            <a:ln w="12700" cmpd="sng">
              <a:tailEnd type="arrow"/>
            </a:ln>
          </p:spPr>
          <p:style>
            <a:lnRef idx="3">
              <a:schemeClr val="accent5"/>
            </a:lnRef>
            <a:fillRef idx="0">
              <a:schemeClr val="accent5"/>
            </a:fillRef>
            <a:effectRef idx="2">
              <a:schemeClr val="accent5"/>
            </a:effectRef>
            <a:fontRef idx="minor">
              <a:schemeClr val="tx1"/>
            </a:fontRef>
          </p:style>
        </p:cxnSp>
        <p:sp>
          <p:nvSpPr>
            <p:cNvPr id="45" name="TextBox 44"/>
            <p:cNvSpPr txBox="1"/>
            <p:nvPr/>
          </p:nvSpPr>
          <p:spPr>
            <a:xfrm>
              <a:off x="7706793" y="274638"/>
              <a:ext cx="441146"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OIDC</a:t>
              </a:r>
              <a:endParaRPr lang="en-US" sz="800" dirty="0">
                <a:ea typeface="Verdana" pitchFamily="34" charset="0"/>
                <a:cs typeface="Verdana" pitchFamily="34" charset="0"/>
              </a:endParaRPr>
            </a:p>
          </p:txBody>
        </p:sp>
        <p:sp>
          <p:nvSpPr>
            <p:cNvPr id="46" name="TextBox 45"/>
            <p:cNvSpPr txBox="1"/>
            <p:nvPr/>
          </p:nvSpPr>
          <p:spPr>
            <a:xfrm>
              <a:off x="7706793" y="467842"/>
              <a:ext cx="475511"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OAuth</a:t>
              </a:r>
              <a:endParaRPr lang="en-US" sz="800" dirty="0">
                <a:ea typeface="Verdana" pitchFamily="34" charset="0"/>
                <a:cs typeface="Verdana" pitchFamily="34" charset="0"/>
              </a:endParaRPr>
            </a:p>
          </p:txBody>
        </p:sp>
        <p:sp>
          <p:nvSpPr>
            <p:cNvPr id="47" name="TextBox 46"/>
            <p:cNvSpPr txBox="1"/>
            <p:nvPr/>
          </p:nvSpPr>
          <p:spPr>
            <a:xfrm>
              <a:off x="7706793" y="684772"/>
              <a:ext cx="4283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FHIR</a:t>
              </a:r>
              <a:endParaRPr lang="en-US" sz="800" dirty="0">
                <a:ea typeface="Verdana" pitchFamily="34" charset="0"/>
                <a:cs typeface="Verdana" pitchFamily="34" charset="0"/>
              </a:endParaRPr>
            </a:p>
          </p:txBody>
        </p:sp>
      </p:grpSp>
      <p:grpSp>
        <p:nvGrpSpPr>
          <p:cNvPr id="48" name="Group 47"/>
          <p:cNvGrpSpPr/>
          <p:nvPr/>
        </p:nvGrpSpPr>
        <p:grpSpPr>
          <a:xfrm>
            <a:off x="8308095" y="306115"/>
            <a:ext cx="617875" cy="744976"/>
            <a:chOff x="7397336" y="66819"/>
            <a:chExt cx="617875" cy="744976"/>
          </a:xfrm>
        </p:grpSpPr>
        <p:pic>
          <p:nvPicPr>
            <p:cNvPr id="49" name="Picture 48"/>
            <p:cNvPicPr>
              <a:picLocks noChangeAspect="1"/>
            </p:cNvPicPr>
            <p:nvPr/>
          </p:nvPicPr>
          <p:blipFill>
            <a:blip r:embed="rId5"/>
            <a:stretch>
              <a:fillRect/>
            </a:stretch>
          </p:blipFill>
          <p:spPr>
            <a:xfrm>
              <a:off x="7406327" y="444721"/>
              <a:ext cx="169026" cy="183411"/>
            </a:xfrm>
            <a:prstGeom prst="rect">
              <a:avLst/>
            </a:prstGeom>
          </p:spPr>
        </p:pic>
        <p:pic>
          <p:nvPicPr>
            <p:cNvPr id="50" name="Picture 49"/>
            <p:cNvPicPr>
              <a:picLocks noChangeAspect="1"/>
            </p:cNvPicPr>
            <p:nvPr/>
          </p:nvPicPr>
          <p:blipFill>
            <a:blip r:embed="rId7"/>
            <a:stretch>
              <a:fillRect/>
            </a:stretch>
          </p:blipFill>
          <p:spPr>
            <a:xfrm>
              <a:off x="7397337" y="89477"/>
              <a:ext cx="187007" cy="169026"/>
            </a:xfrm>
            <a:prstGeom prst="rect">
              <a:avLst/>
            </a:prstGeom>
          </p:spPr>
        </p:pic>
        <p:pic>
          <p:nvPicPr>
            <p:cNvPr id="51" name="Picture 50"/>
            <p:cNvPicPr>
              <a:picLocks noChangeAspect="1"/>
            </p:cNvPicPr>
            <p:nvPr/>
          </p:nvPicPr>
          <p:blipFill>
            <a:blip r:embed="rId9"/>
            <a:stretch>
              <a:fillRect/>
            </a:stretch>
          </p:blipFill>
          <p:spPr>
            <a:xfrm>
              <a:off x="7426107" y="631980"/>
              <a:ext cx="129467" cy="179815"/>
            </a:xfrm>
            <a:prstGeom prst="rect">
              <a:avLst/>
            </a:prstGeom>
          </p:spPr>
        </p:pic>
        <p:pic>
          <p:nvPicPr>
            <p:cNvPr id="52" name="Picture 51"/>
            <p:cNvPicPr>
              <a:picLocks noChangeAspect="1"/>
            </p:cNvPicPr>
            <p:nvPr/>
          </p:nvPicPr>
          <p:blipFill>
            <a:blip r:embed="rId11"/>
            <a:stretch>
              <a:fillRect/>
            </a:stretch>
          </p:blipFill>
          <p:spPr>
            <a:xfrm>
              <a:off x="7397336" y="273908"/>
              <a:ext cx="187008" cy="151045"/>
            </a:xfrm>
            <a:prstGeom prst="rect">
              <a:avLst/>
            </a:prstGeom>
          </p:spPr>
        </p:pic>
        <p:sp>
          <p:nvSpPr>
            <p:cNvPr id="53" name="TextBox 52"/>
            <p:cNvSpPr txBox="1"/>
            <p:nvPr/>
          </p:nvSpPr>
          <p:spPr>
            <a:xfrm>
              <a:off x="7522768" y="66819"/>
              <a:ext cx="338554" cy="215444"/>
            </a:xfrm>
            <a:prstGeom prst="rect">
              <a:avLst/>
            </a:prstGeom>
            <a:noFill/>
          </p:spPr>
          <p:txBody>
            <a:bodyPr wrap="none" rtlCol="0">
              <a:spAutoFit/>
            </a:bodyPr>
            <a:lstStyle/>
            <a:p>
              <a:pPr>
                <a:spcAft>
                  <a:spcPts val="600"/>
                </a:spcAft>
              </a:pPr>
              <a:r>
                <a:rPr lang="en-US" sz="800" dirty="0" err="1" smtClean="0">
                  <a:ea typeface="Verdana" pitchFamily="34" charset="0"/>
                  <a:cs typeface="Verdana" pitchFamily="34" charset="0"/>
                </a:rPr>
                <a:t>IdP</a:t>
              </a:r>
              <a:endParaRPr lang="en-US" sz="800" dirty="0">
                <a:ea typeface="Verdana" pitchFamily="34" charset="0"/>
                <a:cs typeface="Verdana" pitchFamily="34" charset="0"/>
              </a:endParaRPr>
            </a:p>
          </p:txBody>
        </p:sp>
        <p:sp>
          <p:nvSpPr>
            <p:cNvPr id="54" name="TextBox 53"/>
            <p:cNvSpPr txBox="1"/>
            <p:nvPr/>
          </p:nvSpPr>
          <p:spPr>
            <a:xfrm>
              <a:off x="7522768" y="244671"/>
              <a:ext cx="321522"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AS</a:t>
              </a:r>
              <a:endParaRPr lang="en-US" sz="800" dirty="0">
                <a:ea typeface="Verdana" pitchFamily="34" charset="0"/>
                <a:cs typeface="Verdana" pitchFamily="34" charset="0"/>
              </a:endParaRPr>
            </a:p>
          </p:txBody>
        </p:sp>
        <p:sp>
          <p:nvSpPr>
            <p:cNvPr id="55" name="TextBox 54"/>
            <p:cNvSpPr txBox="1"/>
            <p:nvPr/>
          </p:nvSpPr>
          <p:spPr>
            <a:xfrm>
              <a:off x="7522768" y="399432"/>
              <a:ext cx="453970"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Client</a:t>
              </a:r>
              <a:endParaRPr lang="en-US" sz="800" dirty="0">
                <a:ea typeface="Verdana" pitchFamily="34" charset="0"/>
                <a:cs typeface="Verdana" pitchFamily="34" charset="0"/>
              </a:endParaRPr>
            </a:p>
          </p:txBody>
        </p:sp>
        <p:sp>
          <p:nvSpPr>
            <p:cNvPr id="56" name="TextBox 55"/>
            <p:cNvSpPr txBox="1"/>
            <p:nvPr/>
          </p:nvSpPr>
          <p:spPr>
            <a:xfrm>
              <a:off x="7522768" y="592678"/>
              <a:ext cx="492443" cy="215444"/>
            </a:xfrm>
            <a:prstGeom prst="rect">
              <a:avLst/>
            </a:prstGeom>
            <a:noFill/>
          </p:spPr>
          <p:txBody>
            <a:bodyPr wrap="none" rtlCol="0">
              <a:spAutoFit/>
            </a:bodyPr>
            <a:lstStyle/>
            <a:p>
              <a:pPr>
                <a:spcAft>
                  <a:spcPts val="600"/>
                </a:spcAft>
              </a:pPr>
              <a:r>
                <a:rPr lang="en-US" sz="800" dirty="0" smtClean="0">
                  <a:ea typeface="Verdana" pitchFamily="34" charset="0"/>
                  <a:cs typeface="Verdana" pitchFamily="34" charset="0"/>
                </a:rPr>
                <a:t>Server</a:t>
              </a:r>
              <a:endParaRPr lang="en-US" sz="800" dirty="0">
                <a:ea typeface="Verdana" pitchFamily="34" charset="0"/>
                <a:cs typeface="Verdana" pitchFamily="34" charset="0"/>
              </a:endParaRPr>
            </a:p>
          </p:txBody>
        </p:sp>
      </p:grpSp>
      <p:sp>
        <p:nvSpPr>
          <p:cNvPr id="57" name="Arc 56"/>
          <p:cNvSpPr/>
          <p:nvPr/>
        </p:nvSpPr>
        <p:spPr>
          <a:xfrm>
            <a:off x="4667250" y="4172966"/>
            <a:ext cx="3529441" cy="2218309"/>
          </a:xfrm>
          <a:prstGeom prst="arc">
            <a:avLst>
              <a:gd name="adj1" fmla="val 19443763"/>
              <a:gd name="adj2" fmla="val 7476875"/>
            </a:avLst>
          </a:prstGeom>
          <a:ln>
            <a:headEnd type="arrow"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59" name="TextBox 58"/>
          <p:cNvSpPr txBox="1"/>
          <p:nvPr/>
        </p:nvSpPr>
        <p:spPr>
          <a:xfrm>
            <a:off x="2542515" y="5792458"/>
            <a:ext cx="2199941"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4. Request resources with token</a:t>
            </a:r>
            <a:endParaRPr lang="en-US" sz="800" dirty="0">
              <a:ea typeface="Verdana" pitchFamily="34" charset="0"/>
              <a:cs typeface="Verdana" pitchFamily="34" charset="0"/>
            </a:endParaRPr>
          </a:p>
        </p:txBody>
      </p:sp>
      <p:sp>
        <p:nvSpPr>
          <p:cNvPr id="60" name="TextBox 59"/>
          <p:cNvSpPr txBox="1"/>
          <p:nvPr/>
        </p:nvSpPr>
        <p:spPr>
          <a:xfrm>
            <a:off x="5501392" y="5378249"/>
            <a:ext cx="1275654" cy="215444"/>
          </a:xfrm>
          <a:prstGeom prst="rect">
            <a:avLst/>
          </a:prstGeom>
          <a:noFill/>
        </p:spPr>
        <p:txBody>
          <a:bodyPr wrap="square" rtlCol="0">
            <a:spAutoFit/>
          </a:bodyPr>
          <a:lstStyle/>
          <a:p>
            <a:pPr>
              <a:spcAft>
                <a:spcPts val="600"/>
              </a:spcAft>
            </a:pPr>
            <a:r>
              <a:rPr lang="en-US" sz="800" dirty="0" smtClean="0">
                <a:ea typeface="Verdana" pitchFamily="34" charset="0"/>
                <a:cs typeface="Verdana" pitchFamily="34" charset="0"/>
              </a:rPr>
              <a:t>6. Return resources</a:t>
            </a:r>
            <a:endParaRPr lang="en-US" sz="800" dirty="0">
              <a:ea typeface="Verdana" pitchFamily="34" charset="0"/>
              <a:cs typeface="Verdana" pitchFamily="34" charset="0"/>
            </a:endParaRPr>
          </a:p>
        </p:txBody>
      </p:sp>
    </p:spTree>
    <p:extLst>
      <p:ext uri="{BB962C8B-B14F-4D97-AF65-F5344CB8AC3E}">
        <p14:creationId xmlns:p14="http://schemas.microsoft.com/office/powerpoint/2010/main" val="966941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Pilot Architecture – </a:t>
            </a:r>
            <a:r>
              <a:rPr lang="en-US" dirty="0" smtClean="0"/>
              <a:t>Application Components</a:t>
            </a:r>
            <a:endParaRPr lang="en-US" dirty="0"/>
          </a:p>
        </p:txBody>
      </p:sp>
      <p:sp>
        <p:nvSpPr>
          <p:cNvPr id="5" name="Rectangle 4"/>
          <p:cNvSpPr/>
          <p:nvPr/>
        </p:nvSpPr>
        <p:spPr>
          <a:xfrm>
            <a:off x="3441700" y="1473200"/>
            <a:ext cx="5626100" cy="4953000"/>
          </a:xfrm>
          <a:prstGeom prst="rect">
            <a:avLst/>
          </a:prstGeom>
          <a:solidFill>
            <a:schemeClr val="bg2">
              <a:lumMod val="8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 name="Rounded Rectangle 5"/>
          <p:cNvSpPr/>
          <p:nvPr/>
        </p:nvSpPr>
        <p:spPr>
          <a:xfrm>
            <a:off x="6553200" y="1651410"/>
            <a:ext cx="2362200" cy="4216400"/>
          </a:xfrm>
          <a:prstGeom prst="roundRect">
            <a:avLst/>
          </a:prstGeom>
          <a:solidFill>
            <a:schemeClr val="accent3"/>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Test Stub</a:t>
            </a:r>
          </a:p>
        </p:txBody>
      </p:sp>
      <p:sp>
        <p:nvSpPr>
          <p:cNvPr id="7" name="Rounded Rectangle 6"/>
          <p:cNvSpPr/>
          <p:nvPr/>
        </p:nvSpPr>
        <p:spPr>
          <a:xfrm>
            <a:off x="3581400" y="1651411"/>
            <a:ext cx="2400300" cy="4216400"/>
          </a:xfrm>
          <a:prstGeom prst="roundRect">
            <a:avLst/>
          </a:prstGeom>
          <a:solidFill>
            <a:srgbClr val="B7E3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smtClean="0">
                <a:solidFill>
                  <a:schemeClr val="tx1"/>
                </a:solidFill>
              </a:rPr>
              <a:t>VistA</a:t>
            </a:r>
            <a:r>
              <a:rPr lang="en-US" dirty="0" smtClean="0">
                <a:solidFill>
                  <a:schemeClr val="tx1"/>
                </a:solidFill>
              </a:rPr>
              <a:t> Novo </a:t>
            </a:r>
          </a:p>
          <a:p>
            <a:pPr algn="ctr"/>
            <a:r>
              <a:rPr lang="en-US" dirty="0" smtClean="0">
                <a:solidFill>
                  <a:schemeClr val="tx1"/>
                </a:solidFill>
              </a:rPr>
              <a:t>(FHIR API)</a:t>
            </a:r>
          </a:p>
        </p:txBody>
      </p:sp>
      <p:sp>
        <p:nvSpPr>
          <p:cNvPr id="8" name="Rectangle 7"/>
          <p:cNvSpPr/>
          <p:nvPr/>
        </p:nvSpPr>
        <p:spPr>
          <a:xfrm>
            <a:off x="3704999" y="5198965"/>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DB Tools: </a:t>
            </a:r>
            <a:r>
              <a:rPr lang="en-US" sz="1400" dirty="0" smtClean="0">
                <a:solidFill>
                  <a:srgbClr val="7F7F7F"/>
                </a:solidFill>
              </a:rPr>
              <a:t>Mongoose</a:t>
            </a:r>
          </a:p>
        </p:txBody>
      </p:sp>
      <p:sp>
        <p:nvSpPr>
          <p:cNvPr id="9" name="Rectangle 8"/>
          <p:cNvSpPr/>
          <p:nvPr/>
        </p:nvSpPr>
        <p:spPr>
          <a:xfrm>
            <a:off x="3704999" y="3607211"/>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Runtime:</a:t>
            </a:r>
            <a:r>
              <a:rPr lang="en-US" sz="1400" dirty="0" smtClean="0">
                <a:solidFill>
                  <a:schemeClr val="tx1"/>
                </a:solidFill>
              </a:rPr>
              <a:t>       </a:t>
            </a:r>
            <a:r>
              <a:rPr lang="en-US" sz="1400" dirty="0" smtClean="0">
                <a:solidFill>
                  <a:srgbClr val="7F7F7F"/>
                </a:solidFill>
              </a:rPr>
              <a:t>JavaScript</a:t>
            </a:r>
          </a:p>
        </p:txBody>
      </p:sp>
      <p:sp>
        <p:nvSpPr>
          <p:cNvPr id="10" name="Rectangle 9"/>
          <p:cNvSpPr/>
          <p:nvPr/>
        </p:nvSpPr>
        <p:spPr>
          <a:xfrm>
            <a:off x="3705000" y="3082278"/>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HTTP Client: </a:t>
            </a:r>
            <a:r>
              <a:rPr lang="en-US" sz="1600" dirty="0" err="1" smtClean="0">
                <a:solidFill>
                  <a:srgbClr val="7F7F7F"/>
                </a:solidFill>
              </a:rPr>
              <a:t>Restlet</a:t>
            </a:r>
            <a:endParaRPr lang="en-US" sz="1600" dirty="0" smtClean="0">
              <a:solidFill>
                <a:srgbClr val="7F7F7F"/>
              </a:solidFill>
            </a:endParaRPr>
          </a:p>
        </p:txBody>
      </p:sp>
      <p:sp>
        <p:nvSpPr>
          <p:cNvPr id="11" name="Rectangle 10"/>
          <p:cNvSpPr/>
          <p:nvPr/>
        </p:nvSpPr>
        <p:spPr>
          <a:xfrm>
            <a:off x="3705000" y="4132144"/>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Database:</a:t>
            </a:r>
            <a:endParaRPr lang="en-US" sz="1600" dirty="0" smtClean="0">
              <a:solidFill>
                <a:srgbClr val="7F7F7F"/>
              </a:solidFill>
            </a:endParaRPr>
          </a:p>
        </p:txBody>
      </p:sp>
      <p:sp>
        <p:nvSpPr>
          <p:cNvPr id="12" name="Rectangle 11"/>
          <p:cNvSpPr/>
          <p:nvPr/>
        </p:nvSpPr>
        <p:spPr>
          <a:xfrm>
            <a:off x="3705000" y="2557344"/>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Service API:         </a:t>
            </a:r>
            <a:r>
              <a:rPr lang="en-US" sz="1400" dirty="0" smtClean="0">
                <a:solidFill>
                  <a:srgbClr val="7F7F7F"/>
                </a:solidFill>
              </a:rPr>
              <a:t>FHIR</a:t>
            </a:r>
          </a:p>
        </p:txBody>
      </p:sp>
      <p:sp>
        <p:nvSpPr>
          <p:cNvPr id="13" name="Rectangle 12"/>
          <p:cNvSpPr/>
          <p:nvPr/>
        </p:nvSpPr>
        <p:spPr>
          <a:xfrm>
            <a:off x="6663266" y="4149089"/>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Runtime:          </a:t>
            </a:r>
            <a:r>
              <a:rPr lang="en-US" sz="1400" dirty="0" smtClean="0">
                <a:solidFill>
                  <a:srgbClr val="7F7F7F"/>
                </a:solidFill>
              </a:rPr>
              <a:t>Ruby</a:t>
            </a:r>
          </a:p>
        </p:txBody>
      </p:sp>
      <p:sp>
        <p:nvSpPr>
          <p:cNvPr id="14" name="Rectangle 13"/>
          <p:cNvSpPr/>
          <p:nvPr/>
        </p:nvSpPr>
        <p:spPr>
          <a:xfrm>
            <a:off x="6663267" y="4674022"/>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Database:</a:t>
            </a:r>
            <a:r>
              <a:rPr lang="en-US" sz="1600" dirty="0" smtClean="0">
                <a:solidFill>
                  <a:schemeClr val="tx1"/>
                </a:solidFill>
              </a:rPr>
              <a:t> </a:t>
            </a:r>
            <a:endParaRPr lang="en-US" sz="1600" dirty="0" smtClean="0">
              <a:solidFill>
                <a:schemeClr val="tx1">
                  <a:lumMod val="50000"/>
                  <a:lumOff val="50000"/>
                </a:schemeClr>
              </a:solidFill>
            </a:endParaRPr>
          </a:p>
        </p:txBody>
      </p:sp>
      <p:sp>
        <p:nvSpPr>
          <p:cNvPr id="15" name="Rectangle 14"/>
          <p:cNvSpPr/>
          <p:nvPr/>
        </p:nvSpPr>
        <p:spPr>
          <a:xfrm>
            <a:off x="6663267" y="3082278"/>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Web UI: </a:t>
            </a:r>
            <a:r>
              <a:rPr lang="en-US" sz="1600" dirty="0" smtClean="0">
                <a:solidFill>
                  <a:schemeClr val="tx1">
                    <a:lumMod val="50000"/>
                    <a:lumOff val="50000"/>
                  </a:schemeClr>
                </a:solidFill>
              </a:rPr>
              <a:t>Rails Admin</a:t>
            </a:r>
          </a:p>
        </p:txBody>
      </p:sp>
      <p:sp>
        <p:nvSpPr>
          <p:cNvPr id="16" name="Rectangle 15"/>
          <p:cNvSpPr/>
          <p:nvPr/>
        </p:nvSpPr>
        <p:spPr>
          <a:xfrm>
            <a:off x="6663267" y="2557345"/>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Mock Service API</a:t>
            </a:r>
          </a:p>
        </p:txBody>
      </p:sp>
      <p:sp>
        <p:nvSpPr>
          <p:cNvPr id="17" name="Rectangle 16"/>
          <p:cNvSpPr/>
          <p:nvPr/>
        </p:nvSpPr>
        <p:spPr>
          <a:xfrm>
            <a:off x="3704999" y="4665559"/>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App Server:</a:t>
            </a:r>
            <a:endParaRPr lang="en-US" sz="1600" dirty="0" smtClean="0">
              <a:solidFill>
                <a:srgbClr val="7F7F7F"/>
              </a:solidFill>
            </a:endParaRPr>
          </a:p>
        </p:txBody>
      </p:sp>
      <p:pic>
        <p:nvPicPr>
          <p:cNvPr id="18" name="Picture 17"/>
          <p:cNvPicPr>
            <a:picLocks noChangeAspect="1"/>
          </p:cNvPicPr>
          <p:nvPr/>
        </p:nvPicPr>
        <p:blipFill>
          <a:blip r:embed="rId2"/>
          <a:stretch>
            <a:fillRect/>
          </a:stretch>
        </p:blipFill>
        <p:spPr>
          <a:xfrm>
            <a:off x="5029398" y="3092994"/>
            <a:ext cx="786408" cy="393204"/>
          </a:xfrm>
          <a:prstGeom prst="rect">
            <a:avLst/>
          </a:prstGeom>
        </p:spPr>
      </p:pic>
      <p:pic>
        <p:nvPicPr>
          <p:cNvPr id="19" name="Picture 18"/>
          <p:cNvPicPr>
            <a:picLocks noChangeAspect="1"/>
          </p:cNvPicPr>
          <p:nvPr/>
        </p:nvPicPr>
        <p:blipFill>
          <a:blip r:embed="rId3"/>
          <a:stretch>
            <a:fillRect/>
          </a:stretch>
        </p:blipFill>
        <p:spPr>
          <a:xfrm>
            <a:off x="4831079" y="4210276"/>
            <a:ext cx="946510" cy="274488"/>
          </a:xfrm>
          <a:prstGeom prst="rect">
            <a:avLst/>
          </a:prstGeom>
        </p:spPr>
      </p:pic>
      <p:pic>
        <p:nvPicPr>
          <p:cNvPr id="20" name="Picture 19"/>
          <p:cNvPicPr>
            <a:picLocks noChangeAspect="1"/>
          </p:cNvPicPr>
          <p:nvPr/>
        </p:nvPicPr>
        <p:blipFill>
          <a:blip r:embed="rId4"/>
          <a:stretch>
            <a:fillRect/>
          </a:stretch>
        </p:blipFill>
        <p:spPr>
          <a:xfrm>
            <a:off x="5001886" y="4716333"/>
            <a:ext cx="794395" cy="340001"/>
          </a:xfrm>
          <a:prstGeom prst="rect">
            <a:avLst/>
          </a:prstGeom>
        </p:spPr>
      </p:pic>
      <p:pic>
        <p:nvPicPr>
          <p:cNvPr id="21" name="Picture 20"/>
          <p:cNvPicPr>
            <a:picLocks noChangeAspect="1"/>
          </p:cNvPicPr>
          <p:nvPr/>
        </p:nvPicPr>
        <p:blipFill>
          <a:blip r:embed="rId5"/>
          <a:stretch>
            <a:fillRect/>
          </a:stretch>
        </p:blipFill>
        <p:spPr>
          <a:xfrm>
            <a:off x="4534746" y="3689085"/>
            <a:ext cx="544407" cy="299125"/>
          </a:xfrm>
          <a:prstGeom prst="rect">
            <a:avLst/>
          </a:prstGeom>
        </p:spPr>
      </p:pic>
      <p:pic>
        <p:nvPicPr>
          <p:cNvPr id="22" name="Picture 21"/>
          <p:cNvPicPr>
            <a:picLocks noChangeAspect="1"/>
          </p:cNvPicPr>
          <p:nvPr/>
        </p:nvPicPr>
        <p:blipFill>
          <a:blip r:embed="rId6"/>
          <a:stretch>
            <a:fillRect/>
          </a:stretch>
        </p:blipFill>
        <p:spPr>
          <a:xfrm>
            <a:off x="4892653" y="2638178"/>
            <a:ext cx="341979" cy="291094"/>
          </a:xfrm>
          <a:prstGeom prst="rect">
            <a:avLst/>
          </a:prstGeom>
        </p:spPr>
      </p:pic>
      <p:sp>
        <p:nvSpPr>
          <p:cNvPr id="23" name="Rectangle 22"/>
          <p:cNvSpPr/>
          <p:nvPr/>
        </p:nvSpPr>
        <p:spPr>
          <a:xfrm>
            <a:off x="6663266" y="3615689"/>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Web Framework:       </a:t>
            </a:r>
            <a:endParaRPr lang="en-US" sz="1400" dirty="0" smtClean="0">
              <a:solidFill>
                <a:srgbClr val="7F7F7F"/>
              </a:solidFill>
            </a:endParaRPr>
          </a:p>
        </p:txBody>
      </p:sp>
      <p:pic>
        <p:nvPicPr>
          <p:cNvPr id="24" name="Picture 23"/>
          <p:cNvPicPr>
            <a:picLocks noChangeAspect="1"/>
          </p:cNvPicPr>
          <p:nvPr/>
        </p:nvPicPr>
        <p:blipFill>
          <a:blip r:embed="rId7"/>
          <a:stretch>
            <a:fillRect/>
          </a:stretch>
        </p:blipFill>
        <p:spPr>
          <a:xfrm>
            <a:off x="8276180" y="3680035"/>
            <a:ext cx="238289" cy="308187"/>
          </a:xfrm>
          <a:prstGeom prst="rect">
            <a:avLst/>
          </a:prstGeom>
        </p:spPr>
      </p:pic>
      <p:pic>
        <p:nvPicPr>
          <p:cNvPr id="25" name="Picture 24"/>
          <p:cNvPicPr>
            <a:picLocks noChangeAspect="1"/>
          </p:cNvPicPr>
          <p:nvPr/>
        </p:nvPicPr>
        <p:blipFill>
          <a:blip r:embed="rId8"/>
          <a:stretch>
            <a:fillRect/>
          </a:stretch>
        </p:blipFill>
        <p:spPr>
          <a:xfrm>
            <a:off x="7628480" y="4208046"/>
            <a:ext cx="296333" cy="296631"/>
          </a:xfrm>
          <a:prstGeom prst="rect">
            <a:avLst/>
          </a:prstGeom>
        </p:spPr>
      </p:pic>
      <p:pic>
        <p:nvPicPr>
          <p:cNvPr id="26" name="Picture 25"/>
          <p:cNvPicPr>
            <a:picLocks noChangeAspect="1"/>
          </p:cNvPicPr>
          <p:nvPr/>
        </p:nvPicPr>
        <p:blipFill>
          <a:blip r:embed="rId9"/>
          <a:stretch>
            <a:fillRect/>
          </a:stretch>
        </p:blipFill>
        <p:spPr>
          <a:xfrm>
            <a:off x="7810513" y="4694273"/>
            <a:ext cx="859367" cy="407187"/>
          </a:xfrm>
          <a:prstGeom prst="rect">
            <a:avLst/>
          </a:prstGeom>
        </p:spPr>
      </p:pic>
      <p:sp>
        <p:nvSpPr>
          <p:cNvPr id="27" name="Rounded Rectangle 26"/>
          <p:cNvSpPr/>
          <p:nvPr/>
        </p:nvSpPr>
        <p:spPr>
          <a:xfrm>
            <a:off x="622300" y="1651410"/>
            <a:ext cx="2362200" cy="4216400"/>
          </a:xfrm>
          <a:prstGeom prst="roundRect">
            <a:avLst/>
          </a:prstGeom>
          <a:solidFill>
            <a:schemeClr val="accent2">
              <a:lumMod val="60000"/>
              <a:lumOff val="4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FHIR Client</a:t>
            </a:r>
          </a:p>
          <a:p>
            <a:pPr algn="ctr"/>
            <a:r>
              <a:rPr lang="en-US" dirty="0" smtClean="0">
                <a:solidFill>
                  <a:schemeClr val="tx1"/>
                </a:solidFill>
              </a:rPr>
              <a:t>Portal</a:t>
            </a:r>
          </a:p>
        </p:txBody>
      </p:sp>
      <p:sp>
        <p:nvSpPr>
          <p:cNvPr id="28" name="Rectangle 27"/>
          <p:cNvSpPr/>
          <p:nvPr/>
        </p:nvSpPr>
        <p:spPr>
          <a:xfrm>
            <a:off x="732366" y="3082289"/>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Runtime:          </a:t>
            </a:r>
            <a:r>
              <a:rPr lang="en-US" sz="1400" dirty="0" smtClean="0">
                <a:solidFill>
                  <a:srgbClr val="7F7F7F"/>
                </a:solidFill>
              </a:rPr>
              <a:t>Ruby</a:t>
            </a:r>
          </a:p>
        </p:txBody>
      </p:sp>
      <p:sp>
        <p:nvSpPr>
          <p:cNvPr id="29" name="Rectangle 28"/>
          <p:cNvSpPr/>
          <p:nvPr/>
        </p:nvSpPr>
        <p:spPr>
          <a:xfrm>
            <a:off x="732366" y="2548889"/>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Web Framework:       </a:t>
            </a:r>
            <a:endParaRPr lang="en-US" sz="1400" dirty="0" smtClean="0">
              <a:solidFill>
                <a:srgbClr val="7F7F7F"/>
              </a:solidFill>
            </a:endParaRPr>
          </a:p>
        </p:txBody>
      </p:sp>
      <p:pic>
        <p:nvPicPr>
          <p:cNvPr id="30" name="Picture 29"/>
          <p:cNvPicPr>
            <a:picLocks noChangeAspect="1"/>
          </p:cNvPicPr>
          <p:nvPr/>
        </p:nvPicPr>
        <p:blipFill>
          <a:blip r:embed="rId7"/>
          <a:stretch>
            <a:fillRect/>
          </a:stretch>
        </p:blipFill>
        <p:spPr>
          <a:xfrm>
            <a:off x="2345280" y="2613235"/>
            <a:ext cx="238289" cy="308187"/>
          </a:xfrm>
          <a:prstGeom prst="rect">
            <a:avLst/>
          </a:prstGeom>
        </p:spPr>
      </p:pic>
      <p:pic>
        <p:nvPicPr>
          <p:cNvPr id="31" name="Picture 30"/>
          <p:cNvPicPr>
            <a:picLocks noChangeAspect="1"/>
          </p:cNvPicPr>
          <p:nvPr/>
        </p:nvPicPr>
        <p:blipFill>
          <a:blip r:embed="rId8"/>
          <a:stretch>
            <a:fillRect/>
          </a:stretch>
        </p:blipFill>
        <p:spPr>
          <a:xfrm>
            <a:off x="1697580" y="3141246"/>
            <a:ext cx="296333" cy="296631"/>
          </a:xfrm>
          <a:prstGeom prst="rect">
            <a:avLst/>
          </a:prstGeom>
        </p:spPr>
      </p:pic>
      <p:sp>
        <p:nvSpPr>
          <p:cNvPr id="32" name="Rectangle 31"/>
          <p:cNvSpPr/>
          <p:nvPr/>
        </p:nvSpPr>
        <p:spPr>
          <a:xfrm>
            <a:off x="719667" y="3611445"/>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Security</a:t>
            </a:r>
            <a:r>
              <a:rPr lang="en-US" sz="1600" b="1" dirty="0" smtClean="0">
                <a:solidFill>
                  <a:schemeClr val="tx1"/>
                </a:solidFill>
              </a:rPr>
              <a:t>: </a:t>
            </a:r>
            <a:r>
              <a:rPr lang="en-US" sz="1400" dirty="0" err="1" smtClean="0">
                <a:solidFill>
                  <a:schemeClr val="tx1"/>
                </a:solidFill>
              </a:rPr>
              <a:t>OmniAuth</a:t>
            </a:r>
            <a:endParaRPr lang="en-US" sz="1400" b="1" dirty="0" smtClean="0">
              <a:solidFill>
                <a:schemeClr val="tx1"/>
              </a:solidFill>
            </a:endParaRPr>
          </a:p>
        </p:txBody>
      </p:sp>
      <p:sp>
        <p:nvSpPr>
          <p:cNvPr id="33" name="Rectangle 32"/>
          <p:cNvSpPr/>
          <p:nvPr/>
        </p:nvSpPr>
        <p:spPr>
          <a:xfrm>
            <a:off x="719667" y="4132145"/>
            <a:ext cx="2150534" cy="6176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err="1" smtClean="0">
                <a:solidFill>
                  <a:schemeClr val="tx1"/>
                </a:solidFill>
              </a:rPr>
              <a:t>OmniAuth</a:t>
            </a:r>
            <a:r>
              <a:rPr lang="en-US" sz="1400" b="1" dirty="0" smtClean="0">
                <a:solidFill>
                  <a:schemeClr val="tx1"/>
                </a:solidFill>
              </a:rPr>
              <a:t> Strategy: </a:t>
            </a:r>
            <a:r>
              <a:rPr lang="en-US" sz="1400" dirty="0" err="1" smtClean="0">
                <a:solidFill>
                  <a:schemeClr val="tx1"/>
                </a:solidFill>
              </a:rPr>
              <a:t>OpenID</a:t>
            </a:r>
            <a:r>
              <a:rPr lang="en-US" sz="1400" dirty="0" smtClean="0">
                <a:solidFill>
                  <a:schemeClr val="tx1"/>
                </a:solidFill>
              </a:rPr>
              <a:t> Connect</a:t>
            </a:r>
            <a:endParaRPr lang="en-US" sz="1400" b="1" dirty="0" smtClean="0">
              <a:solidFill>
                <a:schemeClr val="tx1"/>
              </a:solidFill>
            </a:endParaRPr>
          </a:p>
        </p:txBody>
      </p:sp>
      <p:sp>
        <p:nvSpPr>
          <p:cNvPr id="34" name="Rectangle 33"/>
          <p:cNvSpPr/>
          <p:nvPr/>
        </p:nvSpPr>
        <p:spPr>
          <a:xfrm>
            <a:off x="706967" y="4868745"/>
            <a:ext cx="2150534" cy="6176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err="1" smtClean="0">
                <a:solidFill>
                  <a:schemeClr val="tx1"/>
                </a:solidFill>
              </a:rPr>
              <a:t>OAuth</a:t>
            </a:r>
            <a:r>
              <a:rPr lang="en-US" sz="1400" b="1" dirty="0" smtClean="0">
                <a:solidFill>
                  <a:schemeClr val="tx1"/>
                </a:solidFill>
              </a:rPr>
              <a:t>: </a:t>
            </a:r>
            <a:r>
              <a:rPr lang="en-US" sz="1400" dirty="0" smtClean="0">
                <a:solidFill>
                  <a:schemeClr val="tx1"/>
                </a:solidFill>
              </a:rPr>
              <a:t>Rack-OAuth2 </a:t>
            </a:r>
          </a:p>
        </p:txBody>
      </p:sp>
      <p:pic>
        <p:nvPicPr>
          <p:cNvPr id="35" name="Picture 34"/>
          <p:cNvPicPr>
            <a:picLocks noChangeAspect="1"/>
          </p:cNvPicPr>
          <p:nvPr/>
        </p:nvPicPr>
        <p:blipFill>
          <a:blip r:embed="rId8"/>
          <a:stretch>
            <a:fillRect/>
          </a:stretch>
        </p:blipFill>
        <p:spPr>
          <a:xfrm>
            <a:off x="2535780" y="4309646"/>
            <a:ext cx="296333" cy="296631"/>
          </a:xfrm>
          <a:prstGeom prst="rect">
            <a:avLst/>
          </a:prstGeom>
        </p:spPr>
      </p:pic>
      <p:pic>
        <p:nvPicPr>
          <p:cNvPr id="36" name="Picture 35"/>
          <p:cNvPicPr>
            <a:picLocks noChangeAspect="1"/>
          </p:cNvPicPr>
          <p:nvPr/>
        </p:nvPicPr>
        <p:blipFill>
          <a:blip r:embed="rId8"/>
          <a:stretch>
            <a:fillRect/>
          </a:stretch>
        </p:blipFill>
        <p:spPr>
          <a:xfrm>
            <a:off x="2535780" y="5046246"/>
            <a:ext cx="296333" cy="296631"/>
          </a:xfrm>
          <a:prstGeom prst="rect">
            <a:avLst/>
          </a:prstGeom>
        </p:spPr>
      </p:pic>
      <p:sp>
        <p:nvSpPr>
          <p:cNvPr id="37" name="Rectangle 36"/>
          <p:cNvSpPr/>
          <p:nvPr/>
        </p:nvSpPr>
        <p:spPr>
          <a:xfrm>
            <a:off x="6663266" y="5203189"/>
            <a:ext cx="2150534" cy="42333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HTTP Client: </a:t>
            </a:r>
            <a:r>
              <a:rPr lang="en-US" sz="1400" dirty="0" smtClean="0">
                <a:solidFill>
                  <a:schemeClr val="tx1"/>
                </a:solidFill>
              </a:rPr>
              <a:t>Faraday</a:t>
            </a:r>
            <a:endParaRPr lang="en-US" sz="1400" dirty="0" smtClean="0">
              <a:solidFill>
                <a:srgbClr val="7F7F7F"/>
              </a:solidFill>
            </a:endParaRPr>
          </a:p>
        </p:txBody>
      </p:sp>
      <p:pic>
        <p:nvPicPr>
          <p:cNvPr id="38" name="Picture 37"/>
          <p:cNvPicPr>
            <a:picLocks noChangeAspect="1"/>
          </p:cNvPicPr>
          <p:nvPr/>
        </p:nvPicPr>
        <p:blipFill>
          <a:blip r:embed="rId8"/>
          <a:stretch>
            <a:fillRect/>
          </a:stretch>
        </p:blipFill>
        <p:spPr>
          <a:xfrm>
            <a:off x="8492080" y="5287546"/>
            <a:ext cx="296333" cy="296631"/>
          </a:xfrm>
          <a:prstGeom prst="rect">
            <a:avLst/>
          </a:prstGeom>
        </p:spPr>
      </p:pic>
      <p:sp>
        <p:nvSpPr>
          <p:cNvPr id="39" name="Left-Right Arrow 38"/>
          <p:cNvSpPr/>
          <p:nvPr/>
        </p:nvSpPr>
        <p:spPr>
          <a:xfrm>
            <a:off x="5981700" y="3568700"/>
            <a:ext cx="558800" cy="355600"/>
          </a:xfrm>
          <a:prstGeom prst="leftRightArrow">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40" name="TextBox 39"/>
          <p:cNvSpPr txBox="1"/>
          <p:nvPr/>
        </p:nvSpPr>
        <p:spPr>
          <a:xfrm>
            <a:off x="5410200" y="5994400"/>
            <a:ext cx="1752600" cy="338554"/>
          </a:xfrm>
          <a:prstGeom prst="rect">
            <a:avLst/>
          </a:prstGeom>
          <a:noFill/>
        </p:spPr>
        <p:txBody>
          <a:bodyPr wrap="square" rtlCol="0">
            <a:spAutoFit/>
          </a:bodyPr>
          <a:lstStyle/>
          <a:p>
            <a:pPr>
              <a:spcAft>
                <a:spcPts val="600"/>
              </a:spcAft>
            </a:pPr>
            <a:r>
              <a:rPr lang="en-US" sz="1600" dirty="0" smtClean="0">
                <a:ea typeface="Verdana" pitchFamily="34" charset="0"/>
                <a:cs typeface="Verdana" pitchFamily="34" charset="0"/>
              </a:rPr>
              <a:t>Resource Server</a:t>
            </a:r>
            <a:endParaRPr lang="en-US" sz="1600" dirty="0">
              <a:ea typeface="Verdana" pitchFamily="34" charset="0"/>
              <a:cs typeface="Verdana" pitchFamily="34" charset="0"/>
            </a:endParaRPr>
          </a:p>
        </p:txBody>
      </p:sp>
    </p:spTree>
    <p:extLst>
      <p:ext uri="{BB962C8B-B14F-4D97-AF65-F5344CB8AC3E}">
        <p14:creationId xmlns:p14="http://schemas.microsoft.com/office/powerpoint/2010/main" val="30687652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Pilot Architecture – Security Components</a:t>
            </a:r>
            <a:endParaRPr lang="en-US" dirty="0"/>
          </a:p>
        </p:txBody>
      </p:sp>
      <p:sp>
        <p:nvSpPr>
          <p:cNvPr id="4" name="Rounded Rectangle 3"/>
          <p:cNvSpPr/>
          <p:nvPr/>
        </p:nvSpPr>
        <p:spPr>
          <a:xfrm>
            <a:off x="5054600" y="1676811"/>
            <a:ext cx="2400300" cy="4216400"/>
          </a:xfrm>
          <a:prstGeom prst="roundRect">
            <a:avLst/>
          </a:prstGeom>
          <a:solidFill>
            <a:schemeClr val="accent5">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Authorization Server</a:t>
            </a:r>
          </a:p>
        </p:txBody>
      </p:sp>
      <p:sp>
        <p:nvSpPr>
          <p:cNvPr id="5" name="Rounded Rectangle 4"/>
          <p:cNvSpPr/>
          <p:nvPr/>
        </p:nvSpPr>
        <p:spPr>
          <a:xfrm>
            <a:off x="2057400" y="1676810"/>
            <a:ext cx="2362200" cy="4216400"/>
          </a:xfrm>
          <a:prstGeom prst="roundRect">
            <a:avLst/>
          </a:prstGeom>
          <a:solidFill>
            <a:srgbClr val="CCFFCC"/>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Identity Provider</a:t>
            </a:r>
          </a:p>
        </p:txBody>
      </p:sp>
      <p:sp>
        <p:nvSpPr>
          <p:cNvPr id="6" name="Rectangle 5"/>
          <p:cNvSpPr/>
          <p:nvPr/>
        </p:nvSpPr>
        <p:spPr>
          <a:xfrm>
            <a:off x="2167467" y="2833082"/>
            <a:ext cx="2150534" cy="321311"/>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Runtime:  </a:t>
            </a:r>
            <a:r>
              <a:rPr lang="en-US" sz="1400" dirty="0" smtClean="0">
                <a:solidFill>
                  <a:srgbClr val="7F7F7F"/>
                </a:solidFill>
              </a:rPr>
              <a:t>Java</a:t>
            </a:r>
          </a:p>
        </p:txBody>
      </p:sp>
      <p:sp>
        <p:nvSpPr>
          <p:cNvPr id="7" name="Rectangle 6"/>
          <p:cNvSpPr/>
          <p:nvPr/>
        </p:nvSpPr>
        <p:spPr>
          <a:xfrm>
            <a:off x="2167467" y="2413001"/>
            <a:ext cx="2150534" cy="393699"/>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Framework: </a:t>
            </a:r>
            <a:r>
              <a:rPr lang="en-US" sz="1400" dirty="0" smtClean="0">
                <a:solidFill>
                  <a:schemeClr val="tx1"/>
                </a:solidFill>
              </a:rPr>
              <a:t>Spring       </a:t>
            </a:r>
            <a:endParaRPr lang="en-US" sz="1400" dirty="0" smtClean="0">
              <a:solidFill>
                <a:srgbClr val="7F7F7F"/>
              </a:solidFill>
            </a:endParaRPr>
          </a:p>
        </p:txBody>
      </p:sp>
      <p:sp>
        <p:nvSpPr>
          <p:cNvPr id="8" name="Rectangle 7"/>
          <p:cNvSpPr/>
          <p:nvPr/>
        </p:nvSpPr>
        <p:spPr>
          <a:xfrm>
            <a:off x="2167467" y="3180775"/>
            <a:ext cx="2150534" cy="504178"/>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Security</a:t>
            </a:r>
            <a:r>
              <a:rPr lang="en-US" sz="1600" b="1" dirty="0" smtClean="0">
                <a:solidFill>
                  <a:schemeClr val="tx1"/>
                </a:solidFill>
              </a:rPr>
              <a:t>: </a:t>
            </a:r>
          </a:p>
          <a:p>
            <a:r>
              <a:rPr lang="en-US" sz="1400" dirty="0" smtClean="0">
                <a:solidFill>
                  <a:schemeClr val="tx1"/>
                </a:solidFill>
              </a:rPr>
              <a:t>Spring Security</a:t>
            </a:r>
            <a:endParaRPr lang="en-US" sz="1400" b="1" dirty="0" smtClean="0">
              <a:solidFill>
                <a:schemeClr val="tx1"/>
              </a:solidFill>
            </a:endParaRPr>
          </a:p>
        </p:txBody>
      </p:sp>
      <p:sp>
        <p:nvSpPr>
          <p:cNvPr id="9" name="Rectangle 8"/>
          <p:cNvSpPr/>
          <p:nvPr/>
        </p:nvSpPr>
        <p:spPr>
          <a:xfrm>
            <a:off x="2167467" y="3711335"/>
            <a:ext cx="2150534" cy="7065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Spring Security Authentication: </a:t>
            </a:r>
          </a:p>
          <a:p>
            <a:r>
              <a:rPr lang="en-US" sz="1400" dirty="0" smtClean="0">
                <a:solidFill>
                  <a:schemeClr val="tx1"/>
                </a:solidFill>
              </a:rPr>
              <a:t>Local accounts</a:t>
            </a:r>
            <a:endParaRPr lang="en-US" sz="1400" b="1" dirty="0" smtClean="0">
              <a:solidFill>
                <a:schemeClr val="tx1"/>
              </a:solidFill>
            </a:endParaRPr>
          </a:p>
        </p:txBody>
      </p:sp>
      <p:sp>
        <p:nvSpPr>
          <p:cNvPr id="10" name="Rectangle 9"/>
          <p:cNvSpPr/>
          <p:nvPr/>
        </p:nvSpPr>
        <p:spPr>
          <a:xfrm>
            <a:off x="2167467" y="4444272"/>
            <a:ext cx="2150534" cy="6176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Software: </a:t>
            </a:r>
          </a:p>
          <a:p>
            <a:r>
              <a:rPr lang="en-US" sz="1400" dirty="0" err="1" smtClean="0">
                <a:solidFill>
                  <a:schemeClr val="tx1"/>
                </a:solidFill>
              </a:rPr>
              <a:t>MITREid</a:t>
            </a:r>
            <a:r>
              <a:rPr lang="en-US" sz="1400" dirty="0" smtClean="0">
                <a:solidFill>
                  <a:schemeClr val="tx1"/>
                </a:solidFill>
              </a:rPr>
              <a:t> Connect</a:t>
            </a:r>
          </a:p>
        </p:txBody>
      </p:sp>
      <p:sp>
        <p:nvSpPr>
          <p:cNvPr id="11" name="Rectangle 10"/>
          <p:cNvSpPr/>
          <p:nvPr/>
        </p:nvSpPr>
        <p:spPr>
          <a:xfrm>
            <a:off x="2167467" y="5427545"/>
            <a:ext cx="2150534" cy="3128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Container: </a:t>
            </a:r>
            <a:r>
              <a:rPr lang="en-US" sz="1400" dirty="0" smtClean="0">
                <a:solidFill>
                  <a:schemeClr val="tx1"/>
                </a:solidFill>
              </a:rPr>
              <a:t>Tomcat</a:t>
            </a:r>
          </a:p>
        </p:txBody>
      </p:sp>
      <p:sp>
        <p:nvSpPr>
          <p:cNvPr id="12" name="Rectangle 11"/>
          <p:cNvSpPr/>
          <p:nvPr/>
        </p:nvSpPr>
        <p:spPr>
          <a:xfrm>
            <a:off x="2167467" y="5088309"/>
            <a:ext cx="2150534" cy="3128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Database: </a:t>
            </a:r>
            <a:r>
              <a:rPr lang="en-US" sz="1400" dirty="0" smtClean="0">
                <a:solidFill>
                  <a:schemeClr val="tx1"/>
                </a:solidFill>
              </a:rPr>
              <a:t>HSQL/file</a:t>
            </a:r>
          </a:p>
        </p:txBody>
      </p:sp>
      <p:sp>
        <p:nvSpPr>
          <p:cNvPr id="13" name="Rectangle 12"/>
          <p:cNvSpPr/>
          <p:nvPr/>
        </p:nvSpPr>
        <p:spPr>
          <a:xfrm>
            <a:off x="5177367" y="2845782"/>
            <a:ext cx="2150534" cy="321311"/>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Runtime:  </a:t>
            </a:r>
            <a:r>
              <a:rPr lang="en-US" sz="1400" dirty="0" smtClean="0">
                <a:solidFill>
                  <a:srgbClr val="7F7F7F"/>
                </a:solidFill>
              </a:rPr>
              <a:t>Java</a:t>
            </a:r>
          </a:p>
        </p:txBody>
      </p:sp>
      <p:sp>
        <p:nvSpPr>
          <p:cNvPr id="14" name="Rectangle 13"/>
          <p:cNvSpPr/>
          <p:nvPr/>
        </p:nvSpPr>
        <p:spPr>
          <a:xfrm>
            <a:off x="5177367" y="2425701"/>
            <a:ext cx="2150534" cy="393699"/>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Framework: </a:t>
            </a:r>
            <a:r>
              <a:rPr lang="en-US" sz="1400" dirty="0" smtClean="0">
                <a:solidFill>
                  <a:schemeClr val="tx1"/>
                </a:solidFill>
              </a:rPr>
              <a:t>Spring       </a:t>
            </a:r>
            <a:endParaRPr lang="en-US" sz="1400" dirty="0" smtClean="0">
              <a:solidFill>
                <a:srgbClr val="7F7F7F"/>
              </a:solidFill>
            </a:endParaRPr>
          </a:p>
        </p:txBody>
      </p:sp>
      <p:sp>
        <p:nvSpPr>
          <p:cNvPr id="15" name="Rectangle 14"/>
          <p:cNvSpPr/>
          <p:nvPr/>
        </p:nvSpPr>
        <p:spPr>
          <a:xfrm>
            <a:off x="5177367" y="3193475"/>
            <a:ext cx="2150534" cy="504178"/>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Security</a:t>
            </a:r>
            <a:r>
              <a:rPr lang="en-US" sz="1600" b="1" dirty="0" smtClean="0">
                <a:solidFill>
                  <a:schemeClr val="tx1"/>
                </a:solidFill>
              </a:rPr>
              <a:t>: </a:t>
            </a:r>
          </a:p>
          <a:p>
            <a:r>
              <a:rPr lang="en-US" sz="1400" dirty="0" smtClean="0">
                <a:solidFill>
                  <a:schemeClr val="tx1"/>
                </a:solidFill>
              </a:rPr>
              <a:t>Spring Security</a:t>
            </a:r>
            <a:endParaRPr lang="en-US" sz="1400" b="1" dirty="0" smtClean="0">
              <a:solidFill>
                <a:schemeClr val="tx1"/>
              </a:solidFill>
            </a:endParaRPr>
          </a:p>
        </p:txBody>
      </p:sp>
      <p:sp>
        <p:nvSpPr>
          <p:cNvPr id="16" name="Rectangle 15"/>
          <p:cNvSpPr/>
          <p:nvPr/>
        </p:nvSpPr>
        <p:spPr>
          <a:xfrm>
            <a:off x="5177367" y="3724035"/>
            <a:ext cx="2150534" cy="7065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Spring Security Authentication: </a:t>
            </a:r>
          </a:p>
          <a:p>
            <a:r>
              <a:rPr lang="en-US" sz="1400" dirty="0" err="1" smtClean="0">
                <a:solidFill>
                  <a:schemeClr val="tx1"/>
                </a:solidFill>
              </a:rPr>
              <a:t>OpenID</a:t>
            </a:r>
            <a:r>
              <a:rPr lang="en-US" sz="1400" dirty="0" smtClean="0">
                <a:solidFill>
                  <a:schemeClr val="tx1"/>
                </a:solidFill>
              </a:rPr>
              <a:t> Connect</a:t>
            </a:r>
            <a:endParaRPr lang="en-US" sz="1400" b="1" dirty="0" smtClean="0">
              <a:solidFill>
                <a:schemeClr val="tx1"/>
              </a:solidFill>
            </a:endParaRPr>
          </a:p>
        </p:txBody>
      </p:sp>
      <p:sp>
        <p:nvSpPr>
          <p:cNvPr id="17" name="Rectangle 16"/>
          <p:cNvSpPr/>
          <p:nvPr/>
        </p:nvSpPr>
        <p:spPr>
          <a:xfrm>
            <a:off x="5177367" y="4456972"/>
            <a:ext cx="2150534" cy="6176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Software: </a:t>
            </a:r>
          </a:p>
          <a:p>
            <a:r>
              <a:rPr lang="en-US" sz="1400" dirty="0" err="1" smtClean="0">
                <a:solidFill>
                  <a:schemeClr val="tx1"/>
                </a:solidFill>
              </a:rPr>
              <a:t>MITREid</a:t>
            </a:r>
            <a:r>
              <a:rPr lang="en-US" sz="1400" dirty="0" smtClean="0">
                <a:solidFill>
                  <a:schemeClr val="tx1"/>
                </a:solidFill>
              </a:rPr>
              <a:t> Connect</a:t>
            </a:r>
          </a:p>
        </p:txBody>
      </p:sp>
      <p:sp>
        <p:nvSpPr>
          <p:cNvPr id="18" name="Rectangle 17"/>
          <p:cNvSpPr/>
          <p:nvPr/>
        </p:nvSpPr>
        <p:spPr>
          <a:xfrm>
            <a:off x="5177367" y="5440245"/>
            <a:ext cx="2150534" cy="3128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Container: </a:t>
            </a:r>
            <a:r>
              <a:rPr lang="en-US" sz="1400" dirty="0" smtClean="0">
                <a:solidFill>
                  <a:schemeClr val="tx1"/>
                </a:solidFill>
              </a:rPr>
              <a:t>Tomcat</a:t>
            </a:r>
          </a:p>
        </p:txBody>
      </p:sp>
      <p:sp>
        <p:nvSpPr>
          <p:cNvPr id="19" name="Rectangle 18"/>
          <p:cNvSpPr/>
          <p:nvPr/>
        </p:nvSpPr>
        <p:spPr>
          <a:xfrm>
            <a:off x="5177367" y="5101009"/>
            <a:ext cx="2150534" cy="312855"/>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Database: </a:t>
            </a:r>
            <a:r>
              <a:rPr lang="en-US" sz="1400" dirty="0" smtClean="0">
                <a:solidFill>
                  <a:schemeClr val="tx1"/>
                </a:solidFill>
              </a:rPr>
              <a:t>HSQL/file</a:t>
            </a:r>
          </a:p>
        </p:txBody>
      </p:sp>
      <p:pic>
        <p:nvPicPr>
          <p:cNvPr id="20" name="Picture 19"/>
          <p:cNvPicPr>
            <a:picLocks noChangeAspect="1"/>
          </p:cNvPicPr>
          <p:nvPr/>
        </p:nvPicPr>
        <p:blipFill>
          <a:blip r:embed="rId2"/>
          <a:stretch>
            <a:fillRect/>
          </a:stretch>
        </p:blipFill>
        <p:spPr>
          <a:xfrm>
            <a:off x="3898900" y="2448942"/>
            <a:ext cx="319224" cy="317739"/>
          </a:xfrm>
          <a:prstGeom prst="rect">
            <a:avLst/>
          </a:prstGeom>
        </p:spPr>
      </p:pic>
      <p:pic>
        <p:nvPicPr>
          <p:cNvPr id="21" name="Picture 20"/>
          <p:cNvPicPr>
            <a:picLocks noChangeAspect="1"/>
          </p:cNvPicPr>
          <p:nvPr/>
        </p:nvPicPr>
        <p:blipFill>
          <a:blip r:embed="rId2"/>
          <a:stretch>
            <a:fillRect/>
          </a:stretch>
        </p:blipFill>
        <p:spPr>
          <a:xfrm>
            <a:off x="6912395" y="2467154"/>
            <a:ext cx="319224" cy="317739"/>
          </a:xfrm>
          <a:prstGeom prst="rect">
            <a:avLst/>
          </a:prstGeom>
        </p:spPr>
      </p:pic>
      <p:pic>
        <p:nvPicPr>
          <p:cNvPr id="22" name="Picture 21"/>
          <p:cNvPicPr>
            <a:picLocks noChangeAspect="1"/>
          </p:cNvPicPr>
          <p:nvPr/>
        </p:nvPicPr>
        <p:blipFill>
          <a:blip r:embed="rId2"/>
          <a:stretch>
            <a:fillRect/>
          </a:stretch>
        </p:blipFill>
        <p:spPr>
          <a:xfrm>
            <a:off x="3898900" y="3278036"/>
            <a:ext cx="319224" cy="317739"/>
          </a:xfrm>
          <a:prstGeom prst="rect">
            <a:avLst/>
          </a:prstGeom>
        </p:spPr>
      </p:pic>
      <p:pic>
        <p:nvPicPr>
          <p:cNvPr id="23" name="Picture 22"/>
          <p:cNvPicPr>
            <a:picLocks noChangeAspect="1"/>
          </p:cNvPicPr>
          <p:nvPr/>
        </p:nvPicPr>
        <p:blipFill>
          <a:blip r:embed="rId2"/>
          <a:stretch>
            <a:fillRect/>
          </a:stretch>
        </p:blipFill>
        <p:spPr>
          <a:xfrm>
            <a:off x="6912395" y="3277078"/>
            <a:ext cx="319224" cy="317739"/>
          </a:xfrm>
          <a:prstGeom prst="rect">
            <a:avLst/>
          </a:prstGeom>
        </p:spPr>
      </p:pic>
      <p:pic>
        <p:nvPicPr>
          <p:cNvPr id="24" name="Picture 23"/>
          <p:cNvPicPr>
            <a:picLocks noChangeAspect="1"/>
          </p:cNvPicPr>
          <p:nvPr/>
        </p:nvPicPr>
        <p:blipFill>
          <a:blip r:embed="rId3"/>
          <a:stretch>
            <a:fillRect/>
          </a:stretch>
        </p:blipFill>
        <p:spPr>
          <a:xfrm>
            <a:off x="3933643" y="2853958"/>
            <a:ext cx="235789" cy="270721"/>
          </a:xfrm>
          <a:prstGeom prst="rect">
            <a:avLst/>
          </a:prstGeom>
        </p:spPr>
      </p:pic>
      <p:pic>
        <p:nvPicPr>
          <p:cNvPr id="25" name="Picture 24"/>
          <p:cNvPicPr>
            <a:picLocks noChangeAspect="1"/>
          </p:cNvPicPr>
          <p:nvPr/>
        </p:nvPicPr>
        <p:blipFill>
          <a:blip r:embed="rId3"/>
          <a:stretch>
            <a:fillRect/>
          </a:stretch>
        </p:blipFill>
        <p:spPr>
          <a:xfrm>
            <a:off x="6948098" y="2868335"/>
            <a:ext cx="235789" cy="270721"/>
          </a:xfrm>
          <a:prstGeom prst="rect">
            <a:avLst/>
          </a:prstGeom>
        </p:spPr>
      </p:pic>
      <p:pic>
        <p:nvPicPr>
          <p:cNvPr id="26" name="Picture 25" descr="mitre_id_lar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068" y="4495918"/>
            <a:ext cx="833216" cy="306595"/>
          </a:xfrm>
          <a:prstGeom prst="rect">
            <a:avLst/>
          </a:prstGeom>
        </p:spPr>
      </p:pic>
      <p:pic>
        <p:nvPicPr>
          <p:cNvPr id="27" name="Picture 26" descr="mitre_id_lar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1729" y="4495918"/>
            <a:ext cx="833216" cy="306595"/>
          </a:xfrm>
          <a:prstGeom prst="rect">
            <a:avLst/>
          </a:prstGeom>
        </p:spPr>
      </p:pic>
      <p:pic>
        <p:nvPicPr>
          <p:cNvPr id="28" name="Picture 27" descr="164959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1962" y="3881887"/>
            <a:ext cx="364226" cy="364226"/>
          </a:xfrm>
          <a:prstGeom prst="rect">
            <a:avLst/>
          </a:prstGeom>
        </p:spPr>
      </p:pic>
      <p:pic>
        <p:nvPicPr>
          <p:cNvPr id="29" name="Picture 28" descr="300px-Tomcat-logo.sv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9908" y="5434643"/>
            <a:ext cx="409754" cy="273169"/>
          </a:xfrm>
          <a:prstGeom prst="rect">
            <a:avLst/>
          </a:prstGeom>
        </p:spPr>
      </p:pic>
      <p:pic>
        <p:nvPicPr>
          <p:cNvPr id="30" name="Picture 29" descr="300px-Tomcat-logo.sv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9984" y="5449020"/>
            <a:ext cx="409754" cy="273169"/>
          </a:xfrm>
          <a:prstGeom prst="rect">
            <a:avLst/>
          </a:prstGeom>
        </p:spPr>
      </p:pic>
      <p:pic>
        <p:nvPicPr>
          <p:cNvPr id="31" name="Picture 30"/>
          <p:cNvPicPr>
            <a:picLocks noChangeAspect="1"/>
          </p:cNvPicPr>
          <p:nvPr/>
        </p:nvPicPr>
        <p:blipFill>
          <a:blip r:embed="rId7"/>
          <a:stretch>
            <a:fillRect/>
          </a:stretch>
        </p:blipFill>
        <p:spPr>
          <a:xfrm>
            <a:off x="4008885" y="5127926"/>
            <a:ext cx="226921" cy="226921"/>
          </a:xfrm>
          <a:prstGeom prst="rect">
            <a:avLst/>
          </a:prstGeom>
        </p:spPr>
      </p:pic>
      <p:pic>
        <p:nvPicPr>
          <p:cNvPr id="32" name="Picture 31"/>
          <p:cNvPicPr>
            <a:picLocks noChangeAspect="1"/>
          </p:cNvPicPr>
          <p:nvPr/>
        </p:nvPicPr>
        <p:blipFill>
          <a:blip r:embed="rId7"/>
          <a:stretch>
            <a:fillRect/>
          </a:stretch>
        </p:blipFill>
        <p:spPr>
          <a:xfrm>
            <a:off x="7028130" y="5137510"/>
            <a:ext cx="226921" cy="226921"/>
          </a:xfrm>
          <a:prstGeom prst="rect">
            <a:avLst/>
          </a:prstGeom>
        </p:spPr>
      </p:pic>
    </p:spTree>
    <p:extLst>
      <p:ext uri="{BB962C8B-B14F-4D97-AF65-F5344CB8AC3E}">
        <p14:creationId xmlns:p14="http://schemas.microsoft.com/office/powerpoint/2010/main" val="2728560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Pilot Architecture – Communications</a:t>
            </a:r>
            <a:endParaRPr lang="en-US" dirty="0"/>
          </a:p>
        </p:txBody>
      </p:sp>
      <p:pic>
        <p:nvPicPr>
          <p:cNvPr id="4" name="Picture 3"/>
          <p:cNvPicPr>
            <a:picLocks noChangeAspect="1"/>
          </p:cNvPicPr>
          <p:nvPr/>
        </p:nvPicPr>
        <p:blipFill>
          <a:blip r:embed="rId2"/>
          <a:stretch>
            <a:fillRect/>
          </a:stretch>
        </p:blipFill>
        <p:spPr>
          <a:xfrm>
            <a:off x="5829300" y="4046896"/>
            <a:ext cx="2661516" cy="2353904"/>
          </a:xfrm>
          <a:prstGeom prst="rect">
            <a:avLst/>
          </a:prstGeom>
        </p:spPr>
      </p:pic>
      <p:pic>
        <p:nvPicPr>
          <p:cNvPr id="5" name="Picture 4"/>
          <p:cNvPicPr>
            <a:picLocks noChangeAspect="1"/>
          </p:cNvPicPr>
          <p:nvPr/>
        </p:nvPicPr>
        <p:blipFill>
          <a:blip r:embed="rId3"/>
          <a:stretch>
            <a:fillRect/>
          </a:stretch>
        </p:blipFill>
        <p:spPr>
          <a:xfrm>
            <a:off x="1547092" y="4519206"/>
            <a:ext cx="1130300" cy="1992430"/>
          </a:xfrm>
          <a:prstGeom prst="rect">
            <a:avLst/>
          </a:prstGeom>
        </p:spPr>
      </p:pic>
      <p:sp>
        <p:nvSpPr>
          <p:cNvPr id="6" name="Left-Right Arrow 5"/>
          <p:cNvSpPr/>
          <p:nvPr/>
        </p:nvSpPr>
        <p:spPr>
          <a:xfrm>
            <a:off x="2895600" y="5375550"/>
            <a:ext cx="2730500" cy="165100"/>
          </a:xfrm>
          <a:prstGeom prst="leftRight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pic>
        <p:nvPicPr>
          <p:cNvPr id="7" name="Picture 6"/>
          <p:cNvPicPr>
            <a:picLocks noChangeAspect="1"/>
          </p:cNvPicPr>
          <p:nvPr/>
        </p:nvPicPr>
        <p:blipFill>
          <a:blip r:embed="rId4"/>
          <a:stretch>
            <a:fillRect/>
          </a:stretch>
        </p:blipFill>
        <p:spPr>
          <a:xfrm>
            <a:off x="1625600" y="1871629"/>
            <a:ext cx="457200" cy="1122023"/>
          </a:xfrm>
          <a:prstGeom prst="rect">
            <a:avLst/>
          </a:prstGeom>
        </p:spPr>
      </p:pic>
      <p:pic>
        <p:nvPicPr>
          <p:cNvPr id="8" name="Picture 7" descr="715rr6uRY0L._SL1500_.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262" y="2074873"/>
            <a:ext cx="438738" cy="657450"/>
          </a:xfrm>
          <a:prstGeom prst="rect">
            <a:avLst/>
          </a:prstGeom>
          <a:noFill/>
        </p:spPr>
      </p:pic>
      <p:sp>
        <p:nvSpPr>
          <p:cNvPr id="9" name="Up-Down Arrow 8"/>
          <p:cNvSpPr/>
          <p:nvPr/>
        </p:nvSpPr>
        <p:spPr>
          <a:xfrm>
            <a:off x="2006600" y="3105727"/>
            <a:ext cx="152400" cy="1362363"/>
          </a:xfrm>
          <a:prstGeom prst="upDown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0" name="Left-Right Arrow 9"/>
          <p:cNvSpPr/>
          <p:nvPr/>
        </p:nvSpPr>
        <p:spPr>
          <a:xfrm rot="19625253">
            <a:off x="2501701" y="3663328"/>
            <a:ext cx="4403109" cy="189101"/>
          </a:xfrm>
          <a:prstGeom prst="leftRight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1" name="Up-Down Arrow 10"/>
          <p:cNvSpPr/>
          <p:nvPr/>
        </p:nvSpPr>
        <p:spPr>
          <a:xfrm>
            <a:off x="7073900" y="3325090"/>
            <a:ext cx="153555" cy="573809"/>
          </a:xfrm>
          <a:prstGeom prst="upDown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2" name="Left-Right Arrow 11"/>
          <p:cNvSpPr/>
          <p:nvPr/>
        </p:nvSpPr>
        <p:spPr>
          <a:xfrm>
            <a:off x="2609273" y="2413000"/>
            <a:ext cx="785092" cy="127023"/>
          </a:xfrm>
          <a:prstGeom prst="leftRight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pic>
        <p:nvPicPr>
          <p:cNvPr id="13" name="Picture 12"/>
          <p:cNvPicPr>
            <a:picLocks noChangeAspect="1"/>
          </p:cNvPicPr>
          <p:nvPr/>
        </p:nvPicPr>
        <p:blipFill>
          <a:blip r:embed="rId6"/>
          <a:stretch>
            <a:fillRect/>
          </a:stretch>
        </p:blipFill>
        <p:spPr>
          <a:xfrm>
            <a:off x="6622478" y="1395735"/>
            <a:ext cx="1089890" cy="1802355"/>
          </a:xfrm>
          <a:prstGeom prst="rect">
            <a:avLst/>
          </a:prstGeom>
        </p:spPr>
      </p:pic>
      <p:pic>
        <p:nvPicPr>
          <p:cNvPr id="14" name="Picture 13"/>
          <p:cNvPicPr>
            <a:picLocks noChangeAspect="1"/>
          </p:cNvPicPr>
          <p:nvPr/>
        </p:nvPicPr>
        <p:blipFill>
          <a:blip r:embed="rId7"/>
          <a:stretch>
            <a:fillRect/>
          </a:stretch>
        </p:blipFill>
        <p:spPr>
          <a:xfrm>
            <a:off x="3579090" y="1431637"/>
            <a:ext cx="1025717" cy="1811032"/>
          </a:xfrm>
          <a:prstGeom prst="rect">
            <a:avLst/>
          </a:prstGeom>
        </p:spPr>
      </p:pic>
      <p:sp>
        <p:nvSpPr>
          <p:cNvPr id="15" name="Left-Right Arrow 14"/>
          <p:cNvSpPr/>
          <p:nvPr/>
        </p:nvSpPr>
        <p:spPr>
          <a:xfrm>
            <a:off x="4719783" y="2217904"/>
            <a:ext cx="1814943" cy="160460"/>
          </a:xfrm>
          <a:prstGeom prst="leftRight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6" name="Left-Right Arrow 15"/>
          <p:cNvSpPr/>
          <p:nvPr/>
        </p:nvSpPr>
        <p:spPr>
          <a:xfrm rot="18430104">
            <a:off x="1905729" y="3574518"/>
            <a:ext cx="1982575" cy="172408"/>
          </a:xfrm>
          <a:prstGeom prst="leftRight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7" name="TextBox 16"/>
          <p:cNvSpPr txBox="1"/>
          <p:nvPr/>
        </p:nvSpPr>
        <p:spPr>
          <a:xfrm>
            <a:off x="7204364" y="3417454"/>
            <a:ext cx="731891" cy="338554"/>
          </a:xfrm>
          <a:prstGeom prst="rect">
            <a:avLst/>
          </a:prstGeom>
          <a:noFill/>
        </p:spPr>
        <p:txBody>
          <a:bodyPr wrap="none" rtlCol="0">
            <a:spAutoFit/>
          </a:bodyPr>
          <a:lstStyle/>
          <a:p>
            <a:pPr>
              <a:spcAft>
                <a:spcPts val="600"/>
              </a:spcAft>
            </a:pPr>
            <a:r>
              <a:rPr lang="en-US" sz="1600" dirty="0" smtClean="0">
                <a:solidFill>
                  <a:schemeClr val="bg1">
                    <a:lumMod val="50000"/>
                  </a:schemeClr>
                </a:solidFill>
                <a:ea typeface="Verdana" pitchFamily="34" charset="0"/>
                <a:cs typeface="Verdana" pitchFamily="34" charset="0"/>
              </a:rPr>
              <a:t>JSON</a:t>
            </a:r>
            <a:endParaRPr lang="en-US" sz="1600" dirty="0">
              <a:solidFill>
                <a:schemeClr val="bg1">
                  <a:lumMod val="50000"/>
                </a:schemeClr>
              </a:solidFill>
              <a:ea typeface="Verdana" pitchFamily="34" charset="0"/>
              <a:cs typeface="Verdana" pitchFamily="34" charset="0"/>
            </a:endParaRPr>
          </a:p>
        </p:txBody>
      </p:sp>
      <p:sp>
        <p:nvSpPr>
          <p:cNvPr id="18" name="TextBox 17"/>
          <p:cNvSpPr txBox="1"/>
          <p:nvPr/>
        </p:nvSpPr>
        <p:spPr>
          <a:xfrm>
            <a:off x="3937000" y="5507171"/>
            <a:ext cx="663363" cy="338554"/>
          </a:xfrm>
          <a:prstGeom prst="rect">
            <a:avLst/>
          </a:prstGeom>
          <a:noFill/>
        </p:spPr>
        <p:txBody>
          <a:bodyPr wrap="none" rtlCol="0">
            <a:spAutoFit/>
          </a:bodyPr>
          <a:lstStyle/>
          <a:p>
            <a:pPr>
              <a:spcAft>
                <a:spcPts val="600"/>
              </a:spcAft>
            </a:pPr>
            <a:r>
              <a:rPr lang="en-US" sz="1600" dirty="0" smtClean="0">
                <a:solidFill>
                  <a:schemeClr val="bg1">
                    <a:lumMod val="50000"/>
                  </a:schemeClr>
                </a:solidFill>
                <a:ea typeface="Verdana" pitchFamily="34" charset="0"/>
                <a:cs typeface="Verdana" pitchFamily="34" charset="0"/>
              </a:rPr>
              <a:t>FHIR</a:t>
            </a:r>
            <a:endParaRPr lang="en-US" sz="1600" dirty="0">
              <a:solidFill>
                <a:schemeClr val="bg1">
                  <a:lumMod val="50000"/>
                </a:schemeClr>
              </a:solidFill>
              <a:ea typeface="Verdana" pitchFamily="34" charset="0"/>
              <a:cs typeface="Verdana" pitchFamily="34" charset="0"/>
            </a:endParaRPr>
          </a:p>
        </p:txBody>
      </p:sp>
      <p:sp>
        <p:nvSpPr>
          <p:cNvPr id="19" name="TextBox 18"/>
          <p:cNvSpPr txBox="1"/>
          <p:nvPr/>
        </p:nvSpPr>
        <p:spPr>
          <a:xfrm rot="19675622">
            <a:off x="4029375" y="3798461"/>
            <a:ext cx="1453844" cy="338554"/>
          </a:xfrm>
          <a:prstGeom prst="rect">
            <a:avLst/>
          </a:prstGeom>
          <a:noFill/>
        </p:spPr>
        <p:txBody>
          <a:bodyPr wrap="none" rtlCol="0">
            <a:spAutoFit/>
          </a:bodyPr>
          <a:lstStyle/>
          <a:p>
            <a:pPr>
              <a:spcAft>
                <a:spcPts val="600"/>
              </a:spcAft>
            </a:pPr>
            <a:r>
              <a:rPr lang="en-US" sz="1600" dirty="0" smtClean="0">
                <a:solidFill>
                  <a:schemeClr val="bg1">
                    <a:lumMod val="50000"/>
                  </a:schemeClr>
                </a:solidFill>
                <a:ea typeface="Verdana" pitchFamily="34" charset="0"/>
                <a:cs typeface="Verdana" pitchFamily="34" charset="0"/>
              </a:rPr>
              <a:t>HTML / JSON</a:t>
            </a:r>
            <a:endParaRPr lang="en-US" sz="1600" dirty="0">
              <a:solidFill>
                <a:schemeClr val="bg1">
                  <a:lumMod val="50000"/>
                </a:schemeClr>
              </a:solidFill>
              <a:ea typeface="Verdana" pitchFamily="34" charset="0"/>
              <a:cs typeface="Verdana" pitchFamily="34" charset="0"/>
            </a:endParaRPr>
          </a:p>
        </p:txBody>
      </p:sp>
      <p:sp>
        <p:nvSpPr>
          <p:cNvPr id="20" name="TextBox 19"/>
          <p:cNvSpPr txBox="1"/>
          <p:nvPr/>
        </p:nvSpPr>
        <p:spPr>
          <a:xfrm>
            <a:off x="5287819" y="1870363"/>
            <a:ext cx="731891" cy="338554"/>
          </a:xfrm>
          <a:prstGeom prst="rect">
            <a:avLst/>
          </a:prstGeom>
          <a:noFill/>
        </p:spPr>
        <p:txBody>
          <a:bodyPr wrap="none" rtlCol="0">
            <a:spAutoFit/>
          </a:bodyPr>
          <a:lstStyle/>
          <a:p>
            <a:pPr>
              <a:spcAft>
                <a:spcPts val="600"/>
              </a:spcAft>
            </a:pPr>
            <a:r>
              <a:rPr lang="en-US" sz="1600" dirty="0" smtClean="0">
                <a:solidFill>
                  <a:schemeClr val="bg1">
                    <a:lumMod val="50000"/>
                  </a:schemeClr>
                </a:solidFill>
                <a:ea typeface="Verdana" pitchFamily="34" charset="0"/>
                <a:cs typeface="Verdana" pitchFamily="34" charset="0"/>
              </a:rPr>
              <a:t>JSON</a:t>
            </a:r>
            <a:endParaRPr lang="en-US" sz="1600" dirty="0">
              <a:solidFill>
                <a:schemeClr val="bg1">
                  <a:lumMod val="50000"/>
                </a:schemeClr>
              </a:solidFill>
              <a:ea typeface="Verdana" pitchFamily="34" charset="0"/>
              <a:cs typeface="Verdana" pitchFamily="34" charset="0"/>
            </a:endParaRPr>
          </a:p>
        </p:txBody>
      </p:sp>
      <p:sp>
        <p:nvSpPr>
          <p:cNvPr id="21" name="TextBox 20"/>
          <p:cNvSpPr txBox="1"/>
          <p:nvPr/>
        </p:nvSpPr>
        <p:spPr>
          <a:xfrm>
            <a:off x="2436097" y="2563088"/>
            <a:ext cx="1136549" cy="230832"/>
          </a:xfrm>
          <a:prstGeom prst="rect">
            <a:avLst/>
          </a:prstGeom>
          <a:noFill/>
        </p:spPr>
        <p:txBody>
          <a:bodyPr wrap="none" rtlCol="0">
            <a:spAutoFit/>
          </a:bodyPr>
          <a:lstStyle/>
          <a:p>
            <a:pPr>
              <a:lnSpc>
                <a:spcPct val="70000"/>
              </a:lnSpc>
              <a:spcAft>
                <a:spcPts val="600"/>
              </a:spcAft>
            </a:pPr>
            <a:r>
              <a:rPr lang="en-US" sz="1200" dirty="0" smtClean="0">
                <a:solidFill>
                  <a:schemeClr val="bg1">
                    <a:lumMod val="50000"/>
                  </a:schemeClr>
                </a:solidFill>
                <a:ea typeface="Verdana" pitchFamily="34" charset="0"/>
                <a:cs typeface="Verdana" pitchFamily="34" charset="0"/>
              </a:rPr>
              <a:t>HTML / JSON</a:t>
            </a:r>
            <a:endParaRPr lang="en-US" sz="1200" dirty="0">
              <a:solidFill>
                <a:schemeClr val="bg1">
                  <a:lumMod val="50000"/>
                </a:schemeClr>
              </a:solidFill>
              <a:ea typeface="Verdana" pitchFamily="34" charset="0"/>
              <a:cs typeface="Verdana" pitchFamily="34" charset="0"/>
            </a:endParaRPr>
          </a:p>
        </p:txBody>
      </p:sp>
      <p:sp>
        <p:nvSpPr>
          <p:cNvPr id="22" name="TextBox 21"/>
          <p:cNvSpPr txBox="1"/>
          <p:nvPr/>
        </p:nvSpPr>
        <p:spPr>
          <a:xfrm rot="18404384">
            <a:off x="2436098" y="3579088"/>
            <a:ext cx="1295196" cy="253916"/>
          </a:xfrm>
          <a:prstGeom prst="rect">
            <a:avLst/>
          </a:prstGeom>
          <a:noFill/>
        </p:spPr>
        <p:txBody>
          <a:bodyPr wrap="none" rtlCol="0">
            <a:spAutoFit/>
          </a:bodyPr>
          <a:lstStyle/>
          <a:p>
            <a:pPr>
              <a:lnSpc>
                <a:spcPct val="70000"/>
              </a:lnSpc>
              <a:spcAft>
                <a:spcPts val="600"/>
              </a:spcAft>
            </a:pPr>
            <a:r>
              <a:rPr lang="en-US" sz="1400" dirty="0" smtClean="0">
                <a:solidFill>
                  <a:schemeClr val="bg1">
                    <a:lumMod val="50000"/>
                  </a:schemeClr>
                </a:solidFill>
                <a:ea typeface="Verdana" pitchFamily="34" charset="0"/>
                <a:cs typeface="Verdana" pitchFamily="34" charset="0"/>
              </a:rPr>
              <a:t>HTML / JSON</a:t>
            </a:r>
            <a:endParaRPr lang="en-US" sz="1400" dirty="0">
              <a:solidFill>
                <a:schemeClr val="bg1">
                  <a:lumMod val="50000"/>
                </a:schemeClr>
              </a:solidFill>
              <a:ea typeface="Verdana" pitchFamily="34" charset="0"/>
              <a:cs typeface="Verdana" pitchFamily="34" charset="0"/>
            </a:endParaRPr>
          </a:p>
        </p:txBody>
      </p:sp>
      <p:sp>
        <p:nvSpPr>
          <p:cNvPr id="23" name="TextBox 22"/>
          <p:cNvSpPr txBox="1"/>
          <p:nvPr/>
        </p:nvSpPr>
        <p:spPr>
          <a:xfrm>
            <a:off x="1327726" y="3613724"/>
            <a:ext cx="736099" cy="338554"/>
          </a:xfrm>
          <a:prstGeom prst="rect">
            <a:avLst/>
          </a:prstGeom>
          <a:noFill/>
        </p:spPr>
        <p:txBody>
          <a:bodyPr wrap="none" rtlCol="0">
            <a:spAutoFit/>
          </a:bodyPr>
          <a:lstStyle/>
          <a:p>
            <a:pPr>
              <a:spcAft>
                <a:spcPts val="600"/>
              </a:spcAft>
            </a:pPr>
            <a:r>
              <a:rPr lang="en-US" sz="1600" dirty="0" smtClean="0">
                <a:solidFill>
                  <a:schemeClr val="bg1">
                    <a:lumMod val="50000"/>
                  </a:schemeClr>
                </a:solidFill>
                <a:ea typeface="Verdana" pitchFamily="34" charset="0"/>
                <a:cs typeface="Verdana" pitchFamily="34" charset="0"/>
              </a:rPr>
              <a:t>HTML</a:t>
            </a:r>
            <a:endParaRPr lang="en-US" sz="1600" dirty="0">
              <a:solidFill>
                <a:schemeClr val="bg1">
                  <a:lumMod val="50000"/>
                </a:schemeClr>
              </a:solidFill>
              <a:ea typeface="Verdana" pitchFamily="34" charset="0"/>
              <a:cs typeface="Verdana" pitchFamily="34" charset="0"/>
            </a:endParaRPr>
          </a:p>
        </p:txBody>
      </p:sp>
    </p:spTree>
    <p:extLst>
      <p:ext uri="{BB962C8B-B14F-4D97-AF65-F5344CB8AC3E}">
        <p14:creationId xmlns:p14="http://schemas.microsoft.com/office/powerpoint/2010/main" val="2802570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Pilot Implementation Findings</a:t>
            </a:r>
            <a:endParaRPr lang="en-US" dirty="0"/>
          </a:p>
        </p:txBody>
      </p:sp>
      <p:sp>
        <p:nvSpPr>
          <p:cNvPr id="3" name="Content Placeholder 2"/>
          <p:cNvSpPr>
            <a:spLocks noGrp="1"/>
          </p:cNvSpPr>
          <p:nvPr>
            <p:ph idx="1"/>
          </p:nvPr>
        </p:nvSpPr>
        <p:spPr/>
        <p:txBody>
          <a:bodyPr>
            <a:normAutofit/>
          </a:bodyPr>
          <a:lstStyle/>
          <a:p>
            <a:r>
              <a:rPr lang="en-US" dirty="0" smtClean="0"/>
              <a:t>The profiles can be implemented successfully</a:t>
            </a:r>
          </a:p>
          <a:p>
            <a:r>
              <a:rPr lang="en-US" dirty="0" smtClean="0"/>
              <a:t>The profiles can enhance the baseline security of </a:t>
            </a:r>
            <a:r>
              <a:rPr lang="en-US" dirty="0" err="1" smtClean="0"/>
              <a:t>OAuth</a:t>
            </a:r>
            <a:r>
              <a:rPr lang="en-US" dirty="0" smtClean="0"/>
              <a:t> &amp; </a:t>
            </a:r>
            <a:r>
              <a:rPr lang="en-US" dirty="0" err="1" smtClean="0"/>
              <a:t>OpenID</a:t>
            </a:r>
            <a:r>
              <a:rPr lang="en-US" dirty="0" smtClean="0"/>
              <a:t> Connect implementations</a:t>
            </a:r>
            <a:endParaRPr lang="en-US" dirty="0"/>
          </a:p>
          <a:p>
            <a:r>
              <a:rPr lang="en-US" dirty="0" smtClean="0"/>
              <a:t>There are functionality gaps in libraries on almost all platforms</a:t>
            </a:r>
          </a:p>
          <a:p>
            <a:pPr lvl="1"/>
            <a:r>
              <a:rPr lang="en-US" dirty="0" smtClean="0"/>
              <a:t>Particularly in client authentication functionality</a:t>
            </a:r>
          </a:p>
          <a:p>
            <a:pPr lvl="1"/>
            <a:r>
              <a:rPr lang="en-US" dirty="0" smtClean="0"/>
              <a:t>Documentation is also lacking</a:t>
            </a:r>
          </a:p>
          <a:p>
            <a:r>
              <a:rPr lang="en-US" dirty="0" smtClean="0"/>
              <a:t>UMA could make implementation of these use cases much more practical</a:t>
            </a:r>
          </a:p>
          <a:p>
            <a:pPr lvl="1"/>
            <a:r>
              <a:rPr lang="en-US" dirty="0" smtClean="0"/>
              <a:t>Provide a mechanism for cross-domain authorization of users</a:t>
            </a:r>
          </a:p>
          <a:p>
            <a:pPr lvl="1"/>
            <a:r>
              <a:rPr lang="en-US" dirty="0" smtClean="0"/>
              <a:t>Facilitate discovery and linkage of authorization servers to resources across domains</a:t>
            </a:r>
          </a:p>
        </p:txBody>
      </p:sp>
    </p:spTree>
    <p:extLst>
      <p:ext uri="{BB962C8B-B14F-4D97-AF65-F5344CB8AC3E}">
        <p14:creationId xmlns:p14="http://schemas.microsoft.com/office/powerpoint/2010/main" val="12714910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Pilot Implementation Findings, Continued</a:t>
            </a:r>
            <a:endParaRPr lang="en-US" dirty="0"/>
          </a:p>
        </p:txBody>
      </p:sp>
      <p:sp>
        <p:nvSpPr>
          <p:cNvPr id="3" name="Content Placeholder 2"/>
          <p:cNvSpPr>
            <a:spLocks noGrp="1"/>
          </p:cNvSpPr>
          <p:nvPr>
            <p:ph idx="1"/>
          </p:nvPr>
        </p:nvSpPr>
        <p:spPr/>
        <p:txBody>
          <a:bodyPr>
            <a:normAutofit/>
          </a:bodyPr>
          <a:lstStyle/>
          <a:p>
            <a:r>
              <a:rPr lang="en-US" dirty="0" smtClean="0"/>
              <a:t>FHIR enables fine-grained requests for individual resources, at the expense of increased “chattiness”</a:t>
            </a:r>
          </a:p>
          <a:p>
            <a:pPr lvl="1"/>
            <a:r>
              <a:rPr lang="en-US" dirty="0" smtClean="0"/>
              <a:t>Composing a “patient overview” page with different types of information may require several FHIR requests</a:t>
            </a:r>
          </a:p>
          <a:p>
            <a:pPr lvl="1"/>
            <a:r>
              <a:rPr lang="en-US" dirty="0" smtClean="0"/>
              <a:t>Caching of tokens and introspection responses helps limit the additional overhead of multiple requests</a:t>
            </a:r>
          </a:p>
          <a:p>
            <a:r>
              <a:rPr lang="en-US" dirty="0" smtClean="0"/>
              <a:t>Dynamic </a:t>
            </a:r>
            <a:r>
              <a:rPr lang="en-US" dirty="0"/>
              <a:t>discovery &amp; </a:t>
            </a:r>
            <a:r>
              <a:rPr lang="en-US" dirty="0" smtClean="0"/>
              <a:t>registration of clients is technically feasible, </a:t>
            </a:r>
            <a:r>
              <a:rPr lang="en-US" dirty="0"/>
              <a:t>but policy questions loom</a:t>
            </a:r>
          </a:p>
          <a:p>
            <a:pPr lvl="1"/>
            <a:r>
              <a:rPr lang="en-US" dirty="0"/>
              <a:t>A “vet everything” policy likely can’t keep up with user demand &amp; mobile app update </a:t>
            </a:r>
            <a:r>
              <a:rPr lang="en-US" dirty="0" smtClean="0"/>
              <a:t>frequency</a:t>
            </a:r>
          </a:p>
          <a:p>
            <a:pPr lvl="1"/>
            <a:r>
              <a:rPr lang="en-US" dirty="0" smtClean="0"/>
              <a:t>Enabling users to choose their own clients gives them additional freedom, but it comes with responsibility for their choices</a:t>
            </a:r>
          </a:p>
          <a:p>
            <a:pPr lvl="1"/>
            <a:r>
              <a:rPr lang="en-US" dirty="0" smtClean="0"/>
              <a:t>Communications and user education can help address this</a:t>
            </a:r>
          </a:p>
        </p:txBody>
      </p:sp>
    </p:spTree>
    <p:extLst>
      <p:ext uri="{BB962C8B-B14F-4D97-AF65-F5344CB8AC3E}">
        <p14:creationId xmlns:p14="http://schemas.microsoft.com/office/powerpoint/2010/main" val="739056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VA should move forward with the profiles</a:t>
            </a:r>
            <a:endParaRPr lang="en-US" dirty="0"/>
          </a:p>
        </p:txBody>
      </p:sp>
      <p:sp>
        <p:nvSpPr>
          <p:cNvPr id="3" name="Content Placeholder 2"/>
          <p:cNvSpPr>
            <a:spLocks noGrp="1"/>
          </p:cNvSpPr>
          <p:nvPr>
            <p:ph idx="1"/>
          </p:nvPr>
        </p:nvSpPr>
        <p:spPr/>
        <p:txBody>
          <a:bodyPr>
            <a:normAutofit lnSpcReduction="10000"/>
          </a:bodyPr>
          <a:lstStyle/>
          <a:p>
            <a:r>
              <a:rPr lang="en-US" dirty="0" smtClean="0"/>
              <a:t>REST is pervasive, and is the future</a:t>
            </a:r>
          </a:p>
          <a:p>
            <a:pPr lvl="1"/>
            <a:r>
              <a:rPr lang="en-US" dirty="0" smtClean="0"/>
              <a:t>Already the dominant architecture of the web</a:t>
            </a:r>
          </a:p>
          <a:p>
            <a:pPr lvl="1"/>
            <a:r>
              <a:rPr lang="en-US" dirty="0" smtClean="0"/>
              <a:t>HL7 and the health community are embracing it (see FHIR)</a:t>
            </a:r>
          </a:p>
          <a:p>
            <a:pPr lvl="1"/>
            <a:r>
              <a:rPr lang="en-US" dirty="0" smtClean="0"/>
              <a:t>Supports integration with mobile and lightweight clients</a:t>
            </a:r>
          </a:p>
          <a:p>
            <a:pPr lvl="1"/>
            <a:r>
              <a:rPr lang="en-US" dirty="0" smtClean="0"/>
              <a:t>Many organizations using REST for internal interfaces as well</a:t>
            </a:r>
          </a:p>
          <a:p>
            <a:r>
              <a:rPr lang="en-US" dirty="0" smtClean="0"/>
              <a:t>Common profiles support integration with mission partners</a:t>
            </a:r>
          </a:p>
          <a:p>
            <a:pPr lvl="1"/>
            <a:r>
              <a:rPr lang="en-US" dirty="0" smtClean="0"/>
              <a:t>A common scheme is needed to guarantee baseline security and interoperability</a:t>
            </a:r>
          </a:p>
          <a:p>
            <a:pPr lvl="1"/>
            <a:r>
              <a:rPr lang="en-US" dirty="0" smtClean="0"/>
              <a:t>Defined profiles make it easy to bring new partners on board</a:t>
            </a:r>
          </a:p>
          <a:p>
            <a:r>
              <a:rPr lang="en-US" dirty="0" smtClean="0"/>
              <a:t>A standard approach to REST security is needed within VA</a:t>
            </a:r>
          </a:p>
          <a:p>
            <a:pPr lvl="1"/>
            <a:r>
              <a:rPr lang="en-US" dirty="0" smtClean="0"/>
              <a:t>Multiple REST interfaces in the works (kiosks, mobile, etc.)</a:t>
            </a:r>
          </a:p>
          <a:p>
            <a:pPr lvl="1"/>
            <a:r>
              <a:rPr lang="en-US" dirty="0" smtClean="0"/>
              <a:t>Without a standard approach, projects will implement their own (likely incompatible) security schemes, requiring re-engineering to integrate them down the road</a:t>
            </a:r>
            <a:endParaRPr lang="en-US" dirty="0"/>
          </a:p>
        </p:txBody>
      </p:sp>
    </p:spTree>
    <p:extLst>
      <p:ext uri="{BB962C8B-B14F-4D97-AF65-F5344CB8AC3E}">
        <p14:creationId xmlns:p14="http://schemas.microsoft.com/office/powerpoint/2010/main" val="1135987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Next Steps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Outreach and Use of REST security profiles</a:t>
            </a:r>
          </a:p>
          <a:p>
            <a:pPr lvl="1"/>
            <a:r>
              <a:rPr lang="en-US" dirty="0" smtClean="0"/>
              <a:t>MITRE </a:t>
            </a:r>
            <a:r>
              <a:rPr lang="en-US" dirty="0"/>
              <a:t>is </a:t>
            </a:r>
            <a:r>
              <a:rPr lang="en-US" dirty="0" smtClean="0"/>
              <a:t>reaching </a:t>
            </a:r>
            <a:r>
              <a:rPr lang="en-US" dirty="0"/>
              <a:t>out to the VA, health, and government IT </a:t>
            </a:r>
            <a:r>
              <a:rPr lang="en-US" dirty="0" smtClean="0"/>
              <a:t>communities to:</a:t>
            </a:r>
            <a:endParaRPr lang="en-US" dirty="0"/>
          </a:p>
          <a:p>
            <a:pPr lvl="2"/>
            <a:r>
              <a:rPr lang="en-US" dirty="0"/>
              <a:t>Socialize the </a:t>
            </a:r>
            <a:r>
              <a:rPr lang="en-US" dirty="0" smtClean="0"/>
              <a:t>profiles, validate </a:t>
            </a:r>
            <a:r>
              <a:rPr lang="en-US" dirty="0"/>
              <a:t>their usefulness and identify gaps</a:t>
            </a:r>
          </a:p>
          <a:p>
            <a:pPr lvl="2"/>
            <a:r>
              <a:rPr lang="en-US" dirty="0"/>
              <a:t>Seek consensus to work toward a common approach</a:t>
            </a:r>
          </a:p>
          <a:p>
            <a:pPr lvl="1"/>
            <a:r>
              <a:rPr lang="en-US" dirty="0"/>
              <a:t>Profiles are only useful to the extent they are adopted</a:t>
            </a:r>
          </a:p>
          <a:p>
            <a:pPr lvl="2"/>
            <a:r>
              <a:rPr lang="en-US" dirty="0" smtClean="0"/>
              <a:t>Desire general </a:t>
            </a:r>
            <a:r>
              <a:rPr lang="en-US" dirty="0"/>
              <a:t>healthcare or government information sharing </a:t>
            </a:r>
            <a:r>
              <a:rPr lang="en-US" dirty="0" smtClean="0"/>
              <a:t>profiles</a:t>
            </a:r>
            <a:endParaRPr lang="en-US" dirty="0"/>
          </a:p>
          <a:p>
            <a:pPr lvl="2"/>
            <a:r>
              <a:rPr lang="en-US" dirty="0" smtClean="0"/>
              <a:t>Ideally, transition profiles to </a:t>
            </a:r>
            <a:r>
              <a:rPr lang="en-US" dirty="0"/>
              <a:t>a standards body </a:t>
            </a:r>
            <a:r>
              <a:rPr lang="en-US" dirty="0" smtClean="0"/>
              <a:t>for community adoption</a:t>
            </a:r>
          </a:p>
          <a:p>
            <a:r>
              <a:rPr lang="en-US" dirty="0" smtClean="0"/>
              <a:t>Engage on Security </a:t>
            </a:r>
            <a:r>
              <a:rPr lang="en-US" dirty="0"/>
              <a:t>Profiles </a:t>
            </a:r>
            <a:r>
              <a:rPr lang="en-US" dirty="0" smtClean="0"/>
              <a:t>as One </a:t>
            </a:r>
            <a:r>
              <a:rPr lang="en-US" dirty="0"/>
              <a:t>Component of Information Exchange</a:t>
            </a:r>
          </a:p>
          <a:p>
            <a:pPr lvl="1"/>
            <a:r>
              <a:rPr lang="en-US" dirty="0"/>
              <a:t>Standardization is also needed at the data and messaging layers</a:t>
            </a:r>
          </a:p>
          <a:p>
            <a:pPr lvl="1"/>
            <a:r>
              <a:rPr lang="en-US" dirty="0"/>
              <a:t>Complementary efforts such as FHIR can provide components for healthcare</a:t>
            </a:r>
          </a:p>
          <a:p>
            <a:pPr lvl="1"/>
            <a:r>
              <a:rPr lang="en-US" dirty="0"/>
              <a:t>Separating security and data concerns makes architectural </a:t>
            </a:r>
            <a:r>
              <a:rPr lang="en-US" dirty="0" smtClean="0"/>
              <a:t>sense</a:t>
            </a:r>
          </a:p>
          <a:p>
            <a:r>
              <a:rPr lang="en-US" dirty="0" smtClean="0"/>
              <a:t>Engage with open source library developers</a:t>
            </a:r>
          </a:p>
          <a:p>
            <a:pPr lvl="1"/>
            <a:r>
              <a:rPr lang="en-US" dirty="0" smtClean="0"/>
              <a:t>Contribute code to add support for profiles, facilitating adoption</a:t>
            </a:r>
            <a:endParaRPr lang="en-US" dirty="0"/>
          </a:p>
        </p:txBody>
      </p:sp>
    </p:spTree>
    <p:extLst>
      <p:ext uri="{BB962C8B-B14F-4D97-AF65-F5344CB8AC3E}">
        <p14:creationId xmlns:p14="http://schemas.microsoft.com/office/powerpoint/2010/main" val="868646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Steps towards VA Adoption of the Profiles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Identify projects for pilot adoption</a:t>
            </a:r>
          </a:p>
          <a:p>
            <a:pPr lvl="1"/>
            <a:r>
              <a:rPr lang="en-US" dirty="0" smtClean="0"/>
              <a:t>Multiple </a:t>
            </a:r>
            <a:r>
              <a:rPr lang="en-US" dirty="0" err="1" smtClean="0"/>
              <a:t>RESTful</a:t>
            </a:r>
            <a:r>
              <a:rPr lang="en-US" dirty="0" smtClean="0"/>
              <a:t> interface projects currently in the works</a:t>
            </a:r>
          </a:p>
          <a:p>
            <a:r>
              <a:rPr lang="en-US" dirty="0" smtClean="0"/>
              <a:t>Develop requirements and plan for technical implementation</a:t>
            </a:r>
          </a:p>
          <a:p>
            <a:pPr lvl="1"/>
            <a:r>
              <a:rPr lang="en-US" dirty="0" smtClean="0"/>
              <a:t>Identify integration points – existing IAM infrastructure, SOAP back-end services, etc.</a:t>
            </a:r>
          </a:p>
          <a:p>
            <a:pPr lvl="1"/>
            <a:r>
              <a:rPr lang="en-US" dirty="0" smtClean="0"/>
              <a:t>Architect the required services (authorization servers, </a:t>
            </a:r>
            <a:r>
              <a:rPr lang="en-US" dirty="0" err="1" smtClean="0"/>
              <a:t>OpenID</a:t>
            </a:r>
            <a:r>
              <a:rPr lang="en-US" dirty="0" smtClean="0"/>
              <a:t> Connect providers, client components) and identify service providers</a:t>
            </a:r>
          </a:p>
          <a:p>
            <a:pPr lvl="1"/>
            <a:r>
              <a:rPr lang="en-US" dirty="0" smtClean="0"/>
              <a:t>Develop documentation and resources for service consumers (client developers, relying parties)</a:t>
            </a:r>
          </a:p>
          <a:p>
            <a:r>
              <a:rPr lang="en-US" dirty="0" smtClean="0"/>
              <a:t>Continue outreach with partners</a:t>
            </a:r>
          </a:p>
          <a:p>
            <a:pPr lvl="1"/>
            <a:r>
              <a:rPr lang="en-US" dirty="0" smtClean="0"/>
              <a:t>Push for broader adoption to maximize interoperability</a:t>
            </a:r>
          </a:p>
          <a:p>
            <a:pPr lvl="1"/>
            <a:r>
              <a:rPr lang="en-US" dirty="0" smtClean="0"/>
              <a:t>Work with standards bodies (HL7 Argonaut project, OIF HEART working group) to foster a common approach</a:t>
            </a:r>
          </a:p>
          <a:p>
            <a:pPr lvl="1"/>
            <a:r>
              <a:rPr lang="en-US" dirty="0" smtClean="0"/>
              <a:t>Participate in public pilots to refine approach with real-world deployment experience</a:t>
            </a:r>
            <a:endParaRPr lang="en-US" dirty="0"/>
          </a:p>
        </p:txBody>
      </p:sp>
    </p:spTree>
    <p:extLst>
      <p:ext uri="{BB962C8B-B14F-4D97-AF65-F5344CB8AC3E}">
        <p14:creationId xmlns:p14="http://schemas.microsoft.com/office/powerpoint/2010/main" val="1159730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future work</a:t>
            </a:r>
            <a:endParaRPr lang="en-US" dirty="0"/>
          </a:p>
        </p:txBody>
      </p:sp>
      <p:sp>
        <p:nvSpPr>
          <p:cNvPr id="3" name="Content Placeholder 2"/>
          <p:cNvSpPr>
            <a:spLocks noGrp="1"/>
          </p:cNvSpPr>
          <p:nvPr>
            <p:ph idx="1"/>
          </p:nvPr>
        </p:nvSpPr>
        <p:spPr/>
        <p:txBody>
          <a:bodyPr/>
          <a:lstStyle/>
          <a:p>
            <a:pPr marL="0" indent="0">
              <a:buNone/>
            </a:pPr>
            <a:r>
              <a:rPr lang="en-US" dirty="0" smtClean="0"/>
              <a:t>Address the elements not shown in the demo:</a:t>
            </a:r>
          </a:p>
          <a:p>
            <a:r>
              <a:rPr lang="en-US" dirty="0" smtClean="0"/>
              <a:t>How to securely bind an identity at the user’s chosen identity provider to a medical record</a:t>
            </a:r>
          </a:p>
          <a:p>
            <a:r>
              <a:rPr lang="en-US" dirty="0" smtClean="0"/>
              <a:t>How users can define access policies granting other people access to their data across domains through an UMA profile</a:t>
            </a:r>
          </a:p>
          <a:p>
            <a:pPr marL="0" indent="0">
              <a:buNone/>
            </a:pPr>
            <a:endParaRPr lang="en-US" dirty="0" smtClean="0"/>
          </a:p>
          <a:p>
            <a:pPr marL="0" indent="0">
              <a:buNone/>
            </a:pPr>
            <a:r>
              <a:rPr lang="en-US" dirty="0" smtClean="0"/>
              <a:t>Conduct security testing on pilot implementation to identify any weaknesses</a:t>
            </a:r>
          </a:p>
          <a:p>
            <a:endParaRPr lang="en-US" dirty="0"/>
          </a:p>
        </p:txBody>
      </p:sp>
    </p:spTree>
    <p:extLst>
      <p:ext uri="{BB962C8B-B14F-4D97-AF65-F5344CB8AC3E}">
        <p14:creationId xmlns:p14="http://schemas.microsoft.com/office/powerpoint/2010/main" val="302142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Secure </a:t>
            </a:r>
            <a:r>
              <a:rPr lang="en-US" dirty="0" err="1"/>
              <a:t>RESTful</a:t>
            </a:r>
            <a:r>
              <a:rPr lang="en-US" dirty="0"/>
              <a:t> Interface Profile</a:t>
            </a:r>
            <a:br>
              <a:rPr lang="en-US" dirty="0"/>
            </a:br>
            <a:r>
              <a:rPr lang="en-US" dirty="0"/>
              <a:t>Task Overview</a:t>
            </a:r>
            <a:endParaRPr lang="en-US" sz="2700" dirty="0"/>
          </a:p>
        </p:txBody>
      </p:sp>
      <p:grpSp>
        <p:nvGrpSpPr>
          <p:cNvPr id="4" name="Group 3"/>
          <p:cNvGrpSpPr/>
          <p:nvPr/>
        </p:nvGrpSpPr>
        <p:grpSpPr>
          <a:xfrm>
            <a:off x="3452877" y="1587577"/>
            <a:ext cx="5285147" cy="4551052"/>
            <a:chOff x="3452877" y="1587577"/>
            <a:chExt cx="5285147" cy="4551052"/>
          </a:xfrm>
        </p:grpSpPr>
        <p:sp>
          <p:nvSpPr>
            <p:cNvPr id="42" name="Rectangle 41"/>
            <p:cNvSpPr/>
            <p:nvPr/>
          </p:nvSpPr>
          <p:spPr>
            <a:xfrm>
              <a:off x="4778023" y="1587577"/>
              <a:ext cx="1309710" cy="4551052"/>
            </a:xfrm>
            <a:prstGeom prst="rect">
              <a:avLst/>
            </a:prstGeom>
            <a:solidFill>
              <a:schemeClr val="accent3">
                <a:alpha val="4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mtClean="0">
                <a:solidFill>
                  <a:schemeClr val="tx1"/>
                </a:solidFill>
              </a:endParaRPr>
            </a:p>
          </p:txBody>
        </p:sp>
        <p:sp>
          <p:nvSpPr>
            <p:cNvPr id="45" name="Rectangle 44"/>
            <p:cNvSpPr/>
            <p:nvPr/>
          </p:nvSpPr>
          <p:spPr>
            <a:xfrm>
              <a:off x="3452877" y="1587577"/>
              <a:ext cx="1309710" cy="4551052"/>
            </a:xfrm>
            <a:prstGeom prst="rect">
              <a:avLst/>
            </a:prstGeom>
            <a:solidFill>
              <a:srgbClr val="BED131">
                <a:alpha val="4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mtClean="0">
                <a:solidFill>
                  <a:schemeClr val="tx1"/>
                </a:solidFill>
              </a:endParaRPr>
            </a:p>
          </p:txBody>
        </p:sp>
        <p:sp>
          <p:nvSpPr>
            <p:cNvPr id="50" name="Rectangle 49"/>
            <p:cNvSpPr/>
            <p:nvPr/>
          </p:nvSpPr>
          <p:spPr>
            <a:xfrm>
              <a:off x="6103169" y="1587577"/>
              <a:ext cx="1309710" cy="4551052"/>
            </a:xfrm>
            <a:prstGeom prst="rect">
              <a:avLst/>
            </a:prstGeom>
            <a:solidFill>
              <a:schemeClr val="accent2">
                <a:alpha val="4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mtClean="0">
                <a:solidFill>
                  <a:schemeClr val="tx1"/>
                </a:solidFill>
              </a:endParaRPr>
            </a:p>
          </p:txBody>
        </p:sp>
        <p:sp>
          <p:nvSpPr>
            <p:cNvPr id="56" name="Rectangle 55"/>
            <p:cNvSpPr/>
            <p:nvPr/>
          </p:nvSpPr>
          <p:spPr>
            <a:xfrm>
              <a:off x="7428314" y="1587577"/>
              <a:ext cx="1309710" cy="4551052"/>
            </a:xfrm>
            <a:prstGeom prst="rect">
              <a:avLst/>
            </a:prstGeom>
            <a:solidFill>
              <a:srgbClr val="C64227">
                <a:alpha val="41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mtClean="0">
                <a:solidFill>
                  <a:schemeClr val="tx1"/>
                </a:solidFill>
              </a:endParaRPr>
            </a:p>
          </p:txBody>
        </p:sp>
      </p:grpSp>
      <p:sp>
        <p:nvSpPr>
          <p:cNvPr id="39" name="Rounded Rectangle 38"/>
          <p:cNvSpPr/>
          <p:nvPr/>
        </p:nvSpPr>
        <p:spPr>
          <a:xfrm>
            <a:off x="494951" y="3942423"/>
            <a:ext cx="2685129" cy="1097333"/>
          </a:xfrm>
          <a:prstGeom prst="roundRect">
            <a:avLst/>
          </a:prstGeom>
          <a:solidFill>
            <a:srgbClr val="5196C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40" name="Rounded Rectangle 39"/>
          <p:cNvSpPr/>
          <p:nvPr/>
        </p:nvSpPr>
        <p:spPr>
          <a:xfrm>
            <a:off x="494950" y="3046139"/>
            <a:ext cx="2685129" cy="807117"/>
          </a:xfrm>
          <a:prstGeom prst="roundRect">
            <a:avLst/>
          </a:prstGeom>
          <a:solidFill>
            <a:srgbClr val="7BBFED"/>
          </a:solidFill>
          <a:ln w="63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bg1"/>
              </a:solidFill>
            </a:endParaRPr>
          </a:p>
        </p:txBody>
      </p:sp>
      <p:sp>
        <p:nvSpPr>
          <p:cNvPr id="41" name="Rounded Rectangle 40"/>
          <p:cNvSpPr/>
          <p:nvPr/>
        </p:nvSpPr>
        <p:spPr>
          <a:xfrm>
            <a:off x="494950" y="1577425"/>
            <a:ext cx="2685130" cy="1379135"/>
          </a:xfrm>
          <a:prstGeom prst="roundRect">
            <a:avLst/>
          </a:prstGeom>
          <a:solidFill>
            <a:srgbClr val="BFE4F7"/>
          </a:solidFill>
          <a:ln w="63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tx1"/>
              </a:solidFill>
            </a:endParaRPr>
          </a:p>
        </p:txBody>
      </p:sp>
      <p:sp>
        <p:nvSpPr>
          <p:cNvPr id="33" name="TextBox 32"/>
          <p:cNvSpPr txBox="1"/>
          <p:nvPr/>
        </p:nvSpPr>
        <p:spPr>
          <a:xfrm>
            <a:off x="562984" y="1548735"/>
            <a:ext cx="2653568" cy="1446550"/>
          </a:xfrm>
          <a:prstGeom prst="rect">
            <a:avLst/>
          </a:prstGeom>
          <a:noFill/>
        </p:spPr>
        <p:txBody>
          <a:bodyPr wrap="square" rtlCol="0">
            <a:spAutoFit/>
          </a:bodyPr>
          <a:lstStyle/>
          <a:p>
            <a:r>
              <a:rPr lang="en-US" b="1" dirty="0" smtClean="0">
                <a:ea typeface="Verdana" pitchFamily="34" charset="0"/>
                <a:cs typeface="Verdana" pitchFamily="34" charset="0"/>
              </a:rPr>
              <a:t>Define Approach</a:t>
            </a:r>
          </a:p>
          <a:p>
            <a:pPr marL="285750" indent="-285750">
              <a:buFont typeface="Arial" panose="020B0604020202020204" pitchFamily="34" charset="0"/>
              <a:buChar char="•"/>
            </a:pPr>
            <a:r>
              <a:rPr lang="en-US" sz="1400" dirty="0" smtClean="0">
                <a:ea typeface="Verdana" pitchFamily="34" charset="0"/>
                <a:cs typeface="Verdana" pitchFamily="34" charset="0"/>
              </a:rPr>
              <a:t>Document REST Security Patterns</a:t>
            </a:r>
          </a:p>
          <a:p>
            <a:pPr marL="285750" indent="-285750">
              <a:buFont typeface="Arial" panose="020B0604020202020204" pitchFamily="34" charset="0"/>
              <a:buChar char="•"/>
            </a:pPr>
            <a:r>
              <a:rPr lang="en-US" sz="1400" dirty="0" smtClean="0">
                <a:ea typeface="Verdana" pitchFamily="34" charset="0"/>
                <a:cs typeface="Verdana" pitchFamily="34" charset="0"/>
              </a:rPr>
              <a:t>Focus on how to secure the interfaces</a:t>
            </a:r>
          </a:p>
          <a:p>
            <a:pPr marL="285750" indent="-285750">
              <a:buFont typeface="Arial" panose="020B0604020202020204" pitchFamily="34" charset="0"/>
              <a:buChar char="•"/>
            </a:pPr>
            <a:r>
              <a:rPr lang="en-US" sz="1400" dirty="0" smtClean="0">
                <a:ea typeface="Verdana" pitchFamily="34" charset="0"/>
                <a:cs typeface="Verdana" pitchFamily="34" charset="0"/>
              </a:rPr>
              <a:t>Build on prior work</a:t>
            </a:r>
            <a:endParaRPr lang="en-US" sz="1400" dirty="0">
              <a:ea typeface="Verdana" pitchFamily="34" charset="0"/>
              <a:cs typeface="Verdana" pitchFamily="34" charset="0"/>
            </a:endParaRPr>
          </a:p>
        </p:txBody>
      </p:sp>
      <p:sp>
        <p:nvSpPr>
          <p:cNvPr id="43" name="Rounded Rectangle 42"/>
          <p:cNvSpPr/>
          <p:nvPr/>
        </p:nvSpPr>
        <p:spPr>
          <a:xfrm>
            <a:off x="510731" y="5126508"/>
            <a:ext cx="2685130" cy="1004314"/>
          </a:xfrm>
          <a:prstGeom prst="roundRect">
            <a:avLst/>
          </a:prstGeom>
          <a:solidFill>
            <a:srgbClr val="2D6FA5"/>
          </a:solidFill>
          <a:ln w="63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tx1"/>
              </a:solidFill>
            </a:endParaRPr>
          </a:p>
        </p:txBody>
      </p:sp>
      <p:sp>
        <p:nvSpPr>
          <p:cNvPr id="44" name="TextBox 43"/>
          <p:cNvSpPr txBox="1"/>
          <p:nvPr/>
        </p:nvSpPr>
        <p:spPr>
          <a:xfrm>
            <a:off x="505109" y="3044623"/>
            <a:ext cx="2653568" cy="800219"/>
          </a:xfrm>
          <a:prstGeom prst="rect">
            <a:avLst/>
          </a:prstGeom>
          <a:noFill/>
        </p:spPr>
        <p:txBody>
          <a:bodyPr wrap="square" rtlCol="0">
            <a:spAutoFit/>
          </a:bodyPr>
          <a:lstStyle/>
          <a:p>
            <a:r>
              <a:rPr lang="en-US" b="1" dirty="0" smtClean="0">
                <a:ea typeface="Verdana" pitchFamily="34" charset="0"/>
                <a:cs typeface="Verdana" pitchFamily="34" charset="0"/>
              </a:rPr>
              <a:t>Develop profiles</a:t>
            </a:r>
          </a:p>
          <a:p>
            <a:pPr marL="285750" indent="-285750">
              <a:buFont typeface="Arial" panose="020B0604020202020204" pitchFamily="34" charset="0"/>
              <a:buChar char="•"/>
            </a:pPr>
            <a:r>
              <a:rPr lang="en-US" sz="1400" dirty="0" err="1" smtClean="0">
                <a:ea typeface="Verdana" pitchFamily="34" charset="0"/>
                <a:cs typeface="Verdana" pitchFamily="34" charset="0"/>
              </a:rPr>
              <a:t>OAuth</a:t>
            </a:r>
            <a:r>
              <a:rPr lang="en-US" sz="1400" dirty="0" smtClean="0">
                <a:ea typeface="Verdana" pitchFamily="34" charset="0"/>
                <a:cs typeface="Verdana" pitchFamily="34" charset="0"/>
              </a:rPr>
              <a:t> 2</a:t>
            </a:r>
          </a:p>
          <a:p>
            <a:pPr marL="285750" indent="-285750">
              <a:buFont typeface="Arial" panose="020B0604020202020204" pitchFamily="34" charset="0"/>
              <a:buChar char="•"/>
            </a:pPr>
            <a:r>
              <a:rPr lang="en-US" sz="1400" dirty="0" err="1" smtClean="0">
                <a:ea typeface="Verdana" pitchFamily="34" charset="0"/>
                <a:cs typeface="Verdana" pitchFamily="34" charset="0"/>
              </a:rPr>
              <a:t>OpenID</a:t>
            </a:r>
            <a:r>
              <a:rPr lang="en-US" sz="1400" dirty="0" smtClean="0">
                <a:ea typeface="Verdana" pitchFamily="34" charset="0"/>
                <a:cs typeface="Verdana" pitchFamily="34" charset="0"/>
              </a:rPr>
              <a:t> Connect</a:t>
            </a:r>
            <a:endParaRPr lang="en-US" sz="1400" dirty="0">
              <a:ea typeface="Verdana" pitchFamily="34" charset="0"/>
              <a:cs typeface="Verdana" pitchFamily="34" charset="0"/>
            </a:endParaRPr>
          </a:p>
        </p:txBody>
      </p:sp>
      <p:sp>
        <p:nvSpPr>
          <p:cNvPr id="46" name="TextBox 45"/>
          <p:cNvSpPr txBox="1"/>
          <p:nvPr/>
        </p:nvSpPr>
        <p:spPr>
          <a:xfrm>
            <a:off x="542293" y="3950837"/>
            <a:ext cx="2653568" cy="1015663"/>
          </a:xfrm>
          <a:prstGeom prst="rect">
            <a:avLst/>
          </a:prstGeom>
          <a:noFill/>
        </p:spPr>
        <p:txBody>
          <a:bodyPr wrap="square" rtlCol="0">
            <a:spAutoFit/>
          </a:bodyPr>
          <a:lstStyle/>
          <a:p>
            <a:r>
              <a:rPr lang="en-US" b="1" dirty="0" smtClean="0">
                <a:ea typeface="Verdana" pitchFamily="34" charset="0"/>
                <a:cs typeface="Verdana" pitchFamily="34" charset="0"/>
              </a:rPr>
              <a:t>Validate profiles</a:t>
            </a:r>
          </a:p>
          <a:p>
            <a:pPr marL="285750" indent="-285750">
              <a:buFont typeface="Arial" panose="020B0604020202020204" pitchFamily="34" charset="0"/>
              <a:buChar char="•"/>
            </a:pPr>
            <a:r>
              <a:rPr lang="en-US" sz="1400" dirty="0" smtClean="0">
                <a:ea typeface="Verdana" pitchFamily="34" charset="0"/>
                <a:cs typeface="Verdana" pitchFamily="34" charset="0"/>
              </a:rPr>
              <a:t>Pilot use of profiles</a:t>
            </a:r>
          </a:p>
          <a:p>
            <a:pPr marL="285750" indent="-285750">
              <a:buFont typeface="Arial" panose="020B0604020202020204" pitchFamily="34" charset="0"/>
              <a:buChar char="•"/>
            </a:pPr>
            <a:r>
              <a:rPr lang="en-US" sz="1400" dirty="0" smtClean="0">
                <a:ea typeface="Verdana" pitchFamily="34" charset="0"/>
                <a:cs typeface="Verdana" pitchFamily="34" charset="0"/>
              </a:rPr>
              <a:t>Capture lessons learned</a:t>
            </a:r>
          </a:p>
          <a:p>
            <a:pPr marL="285750" indent="-285750">
              <a:buFont typeface="Arial" panose="020B0604020202020204" pitchFamily="34" charset="0"/>
              <a:buChar char="•"/>
            </a:pPr>
            <a:r>
              <a:rPr lang="en-US" sz="1400" dirty="0" smtClean="0">
                <a:ea typeface="Verdana" pitchFamily="34" charset="0"/>
                <a:cs typeface="Verdana" pitchFamily="34" charset="0"/>
              </a:rPr>
              <a:t>Update profiles</a:t>
            </a:r>
            <a:endParaRPr lang="en-US" sz="1400" dirty="0">
              <a:ea typeface="Verdana" pitchFamily="34" charset="0"/>
              <a:cs typeface="Verdana" pitchFamily="34" charset="0"/>
            </a:endParaRPr>
          </a:p>
        </p:txBody>
      </p:sp>
      <p:sp>
        <p:nvSpPr>
          <p:cNvPr id="47" name="TextBox 46"/>
          <p:cNvSpPr txBox="1"/>
          <p:nvPr/>
        </p:nvSpPr>
        <p:spPr>
          <a:xfrm>
            <a:off x="542293" y="5152309"/>
            <a:ext cx="2653568" cy="369332"/>
          </a:xfrm>
          <a:prstGeom prst="rect">
            <a:avLst/>
          </a:prstGeom>
          <a:noFill/>
        </p:spPr>
        <p:txBody>
          <a:bodyPr wrap="square" rtlCol="0">
            <a:spAutoFit/>
          </a:bodyPr>
          <a:lstStyle/>
          <a:p>
            <a:r>
              <a:rPr lang="en-US" b="1" dirty="0" smtClean="0">
                <a:ea typeface="Verdana" pitchFamily="34" charset="0"/>
                <a:cs typeface="Verdana" pitchFamily="34" charset="0"/>
              </a:rPr>
              <a:t>Perform Outreach</a:t>
            </a:r>
          </a:p>
        </p:txBody>
      </p:sp>
      <p:sp>
        <p:nvSpPr>
          <p:cNvPr id="16" name="Oval 15"/>
          <p:cNvSpPr/>
          <p:nvPr/>
        </p:nvSpPr>
        <p:spPr>
          <a:xfrm>
            <a:off x="609600" y="6296061"/>
            <a:ext cx="142240" cy="111760"/>
          </a:xfrm>
          <a:prstGeom prst="ellipse">
            <a:avLst/>
          </a:prstGeom>
          <a:noFill/>
          <a:ln w="190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48" name="Oval 47"/>
          <p:cNvSpPr/>
          <p:nvPr/>
        </p:nvSpPr>
        <p:spPr>
          <a:xfrm>
            <a:off x="1760773" y="6296061"/>
            <a:ext cx="142240" cy="111760"/>
          </a:xfrm>
          <a:prstGeom prst="ellipse">
            <a:avLst/>
          </a:prstGeom>
          <a:solidFill>
            <a:srgbClr val="2D6FA5"/>
          </a:solidFill>
          <a:ln w="63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49" name="Oval 48"/>
          <p:cNvSpPr/>
          <p:nvPr/>
        </p:nvSpPr>
        <p:spPr>
          <a:xfrm>
            <a:off x="3214878" y="6298002"/>
            <a:ext cx="142240" cy="111760"/>
          </a:xfrm>
          <a:prstGeom prst="ellipse">
            <a:avLst/>
          </a:prstGeom>
          <a:solidFill>
            <a:srgbClr val="92D050"/>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graphicFrame>
        <p:nvGraphicFramePr>
          <p:cNvPr id="17" name="Diagram 16"/>
          <p:cNvGraphicFramePr/>
          <p:nvPr>
            <p:extLst/>
          </p:nvPr>
        </p:nvGraphicFramePr>
        <p:xfrm>
          <a:off x="3332480" y="1323055"/>
          <a:ext cx="5679440" cy="257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751840" y="6213442"/>
            <a:ext cx="907621"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Scheduled</a:t>
            </a:r>
            <a:endParaRPr lang="en-US" sz="1400" dirty="0">
              <a:ea typeface="Verdana" pitchFamily="34" charset="0"/>
              <a:cs typeface="Verdana" pitchFamily="34" charset="0"/>
            </a:endParaRPr>
          </a:p>
        </p:txBody>
      </p:sp>
      <p:sp>
        <p:nvSpPr>
          <p:cNvPr id="51" name="TextBox 50"/>
          <p:cNvSpPr txBox="1"/>
          <p:nvPr/>
        </p:nvSpPr>
        <p:spPr>
          <a:xfrm>
            <a:off x="1889768" y="6213442"/>
            <a:ext cx="1257075"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Paper delivered</a:t>
            </a:r>
            <a:endParaRPr lang="en-US" sz="1400" dirty="0">
              <a:ea typeface="Verdana" pitchFamily="34" charset="0"/>
              <a:cs typeface="Verdana" pitchFamily="34" charset="0"/>
            </a:endParaRPr>
          </a:p>
        </p:txBody>
      </p:sp>
      <p:sp>
        <p:nvSpPr>
          <p:cNvPr id="52" name="TextBox 51"/>
          <p:cNvSpPr txBox="1"/>
          <p:nvPr/>
        </p:nvSpPr>
        <p:spPr>
          <a:xfrm>
            <a:off x="3316190" y="6213442"/>
            <a:ext cx="1367682"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Briefing delivered</a:t>
            </a:r>
            <a:endParaRPr lang="en-US" sz="1400" dirty="0">
              <a:ea typeface="Verdana" pitchFamily="34" charset="0"/>
              <a:cs typeface="Verdana" pitchFamily="34" charset="0"/>
            </a:endParaRPr>
          </a:p>
        </p:txBody>
      </p:sp>
      <p:sp>
        <p:nvSpPr>
          <p:cNvPr id="53" name="TextBox 52"/>
          <p:cNvSpPr txBox="1"/>
          <p:nvPr/>
        </p:nvSpPr>
        <p:spPr>
          <a:xfrm>
            <a:off x="5432878" y="4093034"/>
            <a:ext cx="2326152" cy="276999"/>
          </a:xfrm>
          <a:prstGeom prst="rect">
            <a:avLst/>
          </a:prstGeom>
          <a:noFill/>
        </p:spPr>
        <p:txBody>
          <a:bodyPr wrap="square" rtlCol="0">
            <a:spAutoFit/>
          </a:bodyPr>
          <a:lstStyle/>
          <a:p>
            <a:pPr algn="r">
              <a:spcAft>
                <a:spcPts val="600"/>
              </a:spcAft>
            </a:pPr>
            <a:r>
              <a:rPr lang="en-US" sz="1200" dirty="0" smtClean="0">
                <a:ea typeface="Verdana" pitchFamily="34" charset="0"/>
                <a:cs typeface="Verdana" pitchFamily="34" charset="0"/>
              </a:rPr>
              <a:t>Open source software: 19 Dec</a:t>
            </a:r>
            <a:endParaRPr lang="en-US" sz="1400" dirty="0">
              <a:ea typeface="Verdana" pitchFamily="34" charset="0"/>
              <a:cs typeface="Verdana" pitchFamily="34" charset="0"/>
            </a:endParaRPr>
          </a:p>
        </p:txBody>
      </p:sp>
      <p:sp>
        <p:nvSpPr>
          <p:cNvPr id="54" name="Oval 53"/>
          <p:cNvSpPr/>
          <p:nvPr/>
        </p:nvSpPr>
        <p:spPr>
          <a:xfrm>
            <a:off x="4751907" y="6298002"/>
            <a:ext cx="142240" cy="111760"/>
          </a:xfrm>
          <a:prstGeom prst="ellipse">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55" name="TextBox 54"/>
          <p:cNvSpPr txBox="1"/>
          <p:nvPr/>
        </p:nvSpPr>
        <p:spPr>
          <a:xfrm>
            <a:off x="4853219" y="6213442"/>
            <a:ext cx="1213794"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Code delivered</a:t>
            </a:r>
            <a:endParaRPr lang="en-US" sz="1400" dirty="0">
              <a:ea typeface="Verdana" pitchFamily="34" charset="0"/>
              <a:cs typeface="Verdana" pitchFamily="34" charset="0"/>
            </a:endParaRPr>
          </a:p>
        </p:txBody>
      </p:sp>
      <p:sp>
        <p:nvSpPr>
          <p:cNvPr id="57" name="Oval 56"/>
          <p:cNvSpPr/>
          <p:nvPr/>
        </p:nvSpPr>
        <p:spPr>
          <a:xfrm>
            <a:off x="4371893" y="1882213"/>
            <a:ext cx="142240" cy="111760"/>
          </a:xfrm>
          <a:prstGeom prst="ellipse">
            <a:avLst/>
          </a:prstGeom>
          <a:solidFill>
            <a:srgbClr val="2D6FA5"/>
          </a:solidFill>
          <a:ln w="63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58" name="TextBox 57"/>
          <p:cNvSpPr txBox="1"/>
          <p:nvPr/>
        </p:nvSpPr>
        <p:spPr>
          <a:xfrm>
            <a:off x="4437828" y="1799594"/>
            <a:ext cx="4382931"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16 May: Business oriented use cases &amp; security requirements</a:t>
            </a:r>
            <a:endParaRPr lang="en-US" sz="1400" dirty="0">
              <a:ea typeface="Verdana" pitchFamily="34" charset="0"/>
              <a:cs typeface="Verdana" pitchFamily="34" charset="0"/>
            </a:endParaRPr>
          </a:p>
        </p:txBody>
      </p:sp>
      <p:sp>
        <p:nvSpPr>
          <p:cNvPr id="59" name="Oval 58"/>
          <p:cNvSpPr/>
          <p:nvPr/>
        </p:nvSpPr>
        <p:spPr>
          <a:xfrm>
            <a:off x="5084318" y="2172954"/>
            <a:ext cx="142240" cy="111760"/>
          </a:xfrm>
          <a:prstGeom prst="ellipse">
            <a:avLst/>
          </a:prstGeom>
          <a:solidFill>
            <a:srgbClr val="92D050"/>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60" name="TextBox 59"/>
          <p:cNvSpPr txBox="1"/>
          <p:nvPr/>
        </p:nvSpPr>
        <p:spPr>
          <a:xfrm>
            <a:off x="5185630" y="2088394"/>
            <a:ext cx="3640292"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12 Jun: Secure </a:t>
            </a:r>
            <a:r>
              <a:rPr lang="en-US" sz="1200" dirty="0" err="1" smtClean="0">
                <a:ea typeface="Verdana" pitchFamily="34" charset="0"/>
                <a:cs typeface="Verdana" pitchFamily="34" charset="0"/>
              </a:rPr>
              <a:t>RESTful</a:t>
            </a:r>
            <a:r>
              <a:rPr lang="en-US" sz="1200" dirty="0" smtClean="0">
                <a:ea typeface="Verdana" pitchFamily="34" charset="0"/>
                <a:cs typeface="Verdana" pitchFamily="34" charset="0"/>
              </a:rPr>
              <a:t> </a:t>
            </a:r>
            <a:r>
              <a:rPr lang="en-US" sz="1200" dirty="0" err="1" smtClean="0">
                <a:ea typeface="Verdana" pitchFamily="34" charset="0"/>
                <a:cs typeface="Verdana" pitchFamily="34" charset="0"/>
              </a:rPr>
              <a:t>Interace</a:t>
            </a:r>
            <a:r>
              <a:rPr lang="en-US" sz="1200" dirty="0" smtClean="0">
                <a:ea typeface="Verdana" pitchFamily="34" charset="0"/>
                <a:cs typeface="Verdana" pitchFamily="34" charset="0"/>
              </a:rPr>
              <a:t> Profile Approach</a:t>
            </a:r>
            <a:endParaRPr lang="en-US" sz="1400" dirty="0">
              <a:ea typeface="Verdana" pitchFamily="34" charset="0"/>
              <a:cs typeface="Verdana" pitchFamily="34" charset="0"/>
            </a:endParaRPr>
          </a:p>
        </p:txBody>
      </p:sp>
      <p:sp>
        <p:nvSpPr>
          <p:cNvPr id="61" name="Oval 60"/>
          <p:cNvSpPr/>
          <p:nvPr/>
        </p:nvSpPr>
        <p:spPr>
          <a:xfrm>
            <a:off x="5733430" y="5161665"/>
            <a:ext cx="142240" cy="111760"/>
          </a:xfrm>
          <a:prstGeom prst="ellipse">
            <a:avLst/>
          </a:prstGeom>
          <a:solidFill>
            <a:srgbClr val="92D050"/>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62" name="TextBox 61"/>
          <p:cNvSpPr txBox="1"/>
          <p:nvPr/>
        </p:nvSpPr>
        <p:spPr>
          <a:xfrm>
            <a:off x="5793290" y="5070253"/>
            <a:ext cx="2983509"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15 Aug: Overview to ESS Working Group</a:t>
            </a:r>
            <a:endParaRPr lang="en-US" sz="1400" dirty="0">
              <a:ea typeface="Verdana" pitchFamily="34" charset="0"/>
              <a:cs typeface="Verdana" pitchFamily="34" charset="0"/>
            </a:endParaRPr>
          </a:p>
        </p:txBody>
      </p:sp>
      <p:sp>
        <p:nvSpPr>
          <p:cNvPr id="63" name="Oval 62"/>
          <p:cNvSpPr/>
          <p:nvPr/>
        </p:nvSpPr>
        <p:spPr>
          <a:xfrm>
            <a:off x="5222358" y="3282273"/>
            <a:ext cx="142240" cy="111760"/>
          </a:xfrm>
          <a:prstGeom prst="ellipse">
            <a:avLst/>
          </a:prstGeom>
          <a:solidFill>
            <a:srgbClr val="2D6FA5"/>
          </a:solidFill>
          <a:ln w="63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64" name="TextBox 63"/>
          <p:cNvSpPr txBox="1"/>
          <p:nvPr/>
        </p:nvSpPr>
        <p:spPr>
          <a:xfrm>
            <a:off x="5296512" y="3199654"/>
            <a:ext cx="2089033"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30 Jun: </a:t>
            </a:r>
            <a:r>
              <a:rPr lang="en-US" sz="1200" dirty="0" err="1" smtClean="0">
                <a:ea typeface="Verdana" pitchFamily="34" charset="0"/>
                <a:cs typeface="Verdana" pitchFamily="34" charset="0"/>
              </a:rPr>
              <a:t>OAuth</a:t>
            </a:r>
            <a:r>
              <a:rPr lang="en-US" sz="1200" dirty="0" smtClean="0">
                <a:ea typeface="Verdana" pitchFamily="34" charset="0"/>
                <a:cs typeface="Verdana" pitchFamily="34" charset="0"/>
              </a:rPr>
              <a:t> 2 profile v1.0</a:t>
            </a:r>
            <a:endParaRPr lang="en-US" sz="1400" dirty="0">
              <a:ea typeface="Verdana" pitchFamily="34" charset="0"/>
              <a:cs typeface="Verdana" pitchFamily="34" charset="0"/>
            </a:endParaRPr>
          </a:p>
        </p:txBody>
      </p:sp>
      <p:sp>
        <p:nvSpPr>
          <p:cNvPr id="65" name="Oval 64"/>
          <p:cNvSpPr/>
          <p:nvPr/>
        </p:nvSpPr>
        <p:spPr>
          <a:xfrm>
            <a:off x="5227617" y="3466203"/>
            <a:ext cx="142240" cy="111760"/>
          </a:xfrm>
          <a:prstGeom prst="ellipse">
            <a:avLst/>
          </a:prstGeom>
          <a:solidFill>
            <a:srgbClr val="2D6FA5"/>
          </a:solidFill>
          <a:ln w="63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66" name="TextBox 65"/>
          <p:cNvSpPr txBox="1"/>
          <p:nvPr/>
        </p:nvSpPr>
        <p:spPr>
          <a:xfrm>
            <a:off x="5301771" y="3383584"/>
            <a:ext cx="2710999"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30 Jun: </a:t>
            </a:r>
            <a:r>
              <a:rPr lang="en-US" sz="1200" dirty="0" err="1" smtClean="0">
                <a:ea typeface="Verdana" pitchFamily="34" charset="0"/>
                <a:cs typeface="Verdana" pitchFamily="34" charset="0"/>
              </a:rPr>
              <a:t>OpenID</a:t>
            </a:r>
            <a:r>
              <a:rPr lang="en-US" sz="1200" dirty="0" smtClean="0">
                <a:ea typeface="Verdana" pitchFamily="34" charset="0"/>
                <a:cs typeface="Verdana" pitchFamily="34" charset="0"/>
              </a:rPr>
              <a:t> Connect profile v1.0</a:t>
            </a:r>
            <a:endParaRPr lang="en-US" sz="1400" dirty="0">
              <a:ea typeface="Verdana" pitchFamily="34" charset="0"/>
              <a:cs typeface="Verdana" pitchFamily="34" charset="0"/>
            </a:endParaRPr>
          </a:p>
        </p:txBody>
      </p:sp>
      <p:sp>
        <p:nvSpPr>
          <p:cNvPr id="69" name="TextBox 68"/>
          <p:cNvSpPr txBox="1"/>
          <p:nvPr/>
        </p:nvSpPr>
        <p:spPr>
          <a:xfrm>
            <a:off x="5274789" y="4360392"/>
            <a:ext cx="2531394" cy="276999"/>
          </a:xfrm>
          <a:prstGeom prst="rect">
            <a:avLst/>
          </a:prstGeom>
          <a:noFill/>
          <a:ln w="19050">
            <a:noFill/>
          </a:ln>
        </p:spPr>
        <p:txBody>
          <a:bodyPr wrap="square" rtlCol="0">
            <a:spAutoFit/>
          </a:bodyPr>
          <a:lstStyle/>
          <a:p>
            <a:pPr algn="r">
              <a:spcAft>
                <a:spcPts val="600"/>
              </a:spcAft>
            </a:pPr>
            <a:r>
              <a:rPr lang="en-US" sz="1200" dirty="0" smtClean="0">
                <a:ea typeface="Verdana" pitchFamily="34" charset="0"/>
                <a:cs typeface="Verdana" pitchFamily="34" charset="0"/>
              </a:rPr>
              <a:t>Lessons Learned: 19 Dec</a:t>
            </a:r>
            <a:endParaRPr lang="en-US" sz="1400" dirty="0">
              <a:ea typeface="Verdana" pitchFamily="34" charset="0"/>
              <a:cs typeface="Verdana" pitchFamily="34" charset="0"/>
            </a:endParaRPr>
          </a:p>
        </p:txBody>
      </p:sp>
      <p:sp>
        <p:nvSpPr>
          <p:cNvPr id="70" name="Oval 69"/>
          <p:cNvSpPr/>
          <p:nvPr/>
        </p:nvSpPr>
        <p:spPr>
          <a:xfrm>
            <a:off x="7732543" y="4446495"/>
            <a:ext cx="142240" cy="111760"/>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71" name="TextBox 70"/>
          <p:cNvSpPr txBox="1"/>
          <p:nvPr/>
        </p:nvSpPr>
        <p:spPr>
          <a:xfrm>
            <a:off x="5718728" y="4592322"/>
            <a:ext cx="2531394" cy="276999"/>
          </a:xfrm>
          <a:prstGeom prst="rect">
            <a:avLst/>
          </a:prstGeom>
          <a:noFill/>
        </p:spPr>
        <p:txBody>
          <a:bodyPr wrap="square" rtlCol="0">
            <a:spAutoFit/>
          </a:bodyPr>
          <a:lstStyle/>
          <a:p>
            <a:pPr algn="r">
              <a:spcAft>
                <a:spcPts val="600"/>
              </a:spcAft>
            </a:pPr>
            <a:r>
              <a:rPr lang="en-US" sz="1200" dirty="0" smtClean="0">
                <a:ea typeface="Verdana" pitchFamily="34" charset="0"/>
                <a:cs typeface="Verdana" pitchFamily="34" charset="0"/>
              </a:rPr>
              <a:t>Profiles updates: 12 Jan</a:t>
            </a:r>
            <a:endParaRPr lang="en-US" sz="1400" dirty="0">
              <a:ea typeface="Verdana" pitchFamily="34" charset="0"/>
              <a:cs typeface="Verdana" pitchFamily="34" charset="0"/>
            </a:endParaRPr>
          </a:p>
        </p:txBody>
      </p:sp>
      <p:sp>
        <p:nvSpPr>
          <p:cNvPr id="72" name="Oval 71"/>
          <p:cNvSpPr/>
          <p:nvPr/>
        </p:nvSpPr>
        <p:spPr>
          <a:xfrm>
            <a:off x="8228457" y="4677732"/>
            <a:ext cx="142240" cy="111760"/>
          </a:xfrm>
          <a:prstGeom prst="ellipse">
            <a:avLst/>
          </a:prstGeom>
          <a:noFill/>
          <a:ln w="190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73" name="Oval 72"/>
          <p:cNvSpPr/>
          <p:nvPr/>
        </p:nvSpPr>
        <p:spPr>
          <a:xfrm>
            <a:off x="5489702" y="2495521"/>
            <a:ext cx="142240" cy="111760"/>
          </a:xfrm>
          <a:prstGeom prst="ellipse">
            <a:avLst/>
          </a:prstGeom>
          <a:solidFill>
            <a:srgbClr val="2D6FA5"/>
          </a:solidFill>
          <a:ln w="63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74" name="TextBox 73"/>
          <p:cNvSpPr txBox="1"/>
          <p:nvPr/>
        </p:nvSpPr>
        <p:spPr>
          <a:xfrm>
            <a:off x="5555638" y="2412902"/>
            <a:ext cx="3062842" cy="476912"/>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28 Jul: Secure </a:t>
            </a:r>
            <a:r>
              <a:rPr lang="en-US" sz="1200" dirty="0" err="1" smtClean="0">
                <a:ea typeface="Verdana" pitchFamily="34" charset="0"/>
                <a:cs typeface="Verdana" pitchFamily="34" charset="0"/>
              </a:rPr>
              <a:t>RESTful</a:t>
            </a:r>
            <a:r>
              <a:rPr lang="en-US" sz="1200" dirty="0" smtClean="0">
                <a:ea typeface="Verdana" pitchFamily="34" charset="0"/>
                <a:cs typeface="Verdana" pitchFamily="34" charset="0"/>
              </a:rPr>
              <a:t> Interface Security Analysis and Guidance</a:t>
            </a:r>
            <a:endParaRPr lang="en-US" sz="1400" dirty="0">
              <a:ea typeface="Verdana" pitchFamily="34" charset="0"/>
              <a:cs typeface="Verdana" pitchFamily="34" charset="0"/>
            </a:endParaRPr>
          </a:p>
        </p:txBody>
      </p:sp>
      <p:sp>
        <p:nvSpPr>
          <p:cNvPr id="38" name="Oval 37"/>
          <p:cNvSpPr/>
          <p:nvPr/>
        </p:nvSpPr>
        <p:spPr>
          <a:xfrm>
            <a:off x="7735311" y="4175719"/>
            <a:ext cx="142240" cy="11176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68" name="TextBox 67"/>
          <p:cNvSpPr txBox="1"/>
          <p:nvPr/>
        </p:nvSpPr>
        <p:spPr>
          <a:xfrm>
            <a:off x="5705690" y="5275927"/>
            <a:ext cx="2822260" cy="460181"/>
          </a:xfrm>
          <a:prstGeom prst="rect">
            <a:avLst/>
          </a:prstGeom>
          <a:noFill/>
        </p:spPr>
        <p:txBody>
          <a:bodyPr wrap="square" rtlCol="0">
            <a:spAutoFit/>
          </a:bodyPr>
          <a:lstStyle/>
          <a:p>
            <a:pPr algn="ctr">
              <a:spcAft>
                <a:spcPts val="600"/>
              </a:spcAft>
            </a:pPr>
            <a:r>
              <a:rPr lang="en-US" sz="1200" dirty="0" smtClean="0">
                <a:ea typeface="Verdana" pitchFamily="34" charset="0"/>
                <a:cs typeface="Verdana" pitchFamily="34" charset="0"/>
              </a:rPr>
              <a:t>15 Aug: Draft profiles to VHA Privacy on FHIR lead for feedback</a:t>
            </a:r>
            <a:endParaRPr lang="en-US" sz="1400" dirty="0">
              <a:ea typeface="Verdana" pitchFamily="34" charset="0"/>
              <a:cs typeface="Verdana" pitchFamily="34" charset="0"/>
            </a:endParaRPr>
          </a:p>
        </p:txBody>
      </p:sp>
      <p:sp>
        <p:nvSpPr>
          <p:cNvPr id="75" name="Oval 74"/>
          <p:cNvSpPr/>
          <p:nvPr/>
        </p:nvSpPr>
        <p:spPr>
          <a:xfrm>
            <a:off x="5733430" y="5349233"/>
            <a:ext cx="142240" cy="111760"/>
          </a:xfrm>
          <a:prstGeom prst="ellipse">
            <a:avLst/>
          </a:prstGeom>
          <a:solidFill>
            <a:srgbClr val="2D6FA5"/>
          </a:solidFill>
          <a:ln w="63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67" name="TextBox 66"/>
          <p:cNvSpPr txBox="1"/>
          <p:nvPr/>
        </p:nvSpPr>
        <p:spPr>
          <a:xfrm>
            <a:off x="4001808" y="5643916"/>
            <a:ext cx="2822260" cy="461665"/>
          </a:xfrm>
          <a:prstGeom prst="rect">
            <a:avLst/>
          </a:prstGeom>
          <a:noFill/>
        </p:spPr>
        <p:txBody>
          <a:bodyPr wrap="square" rtlCol="0">
            <a:spAutoFit/>
          </a:bodyPr>
          <a:lstStyle/>
          <a:p>
            <a:pPr algn="r">
              <a:spcAft>
                <a:spcPts val="600"/>
              </a:spcAft>
            </a:pPr>
            <a:r>
              <a:rPr lang="en-US" sz="1200" dirty="0" smtClean="0">
                <a:ea typeface="Verdana" pitchFamily="34" charset="0"/>
                <a:cs typeface="Verdana" pitchFamily="34" charset="0"/>
              </a:rPr>
              <a:t>15 Aug: Draft profiles to Healthcare Services Platform Consortium (HSPC)</a:t>
            </a:r>
            <a:endParaRPr lang="en-US" sz="1400" dirty="0">
              <a:ea typeface="Verdana" pitchFamily="34" charset="0"/>
              <a:cs typeface="Verdana" pitchFamily="34" charset="0"/>
            </a:endParaRPr>
          </a:p>
        </p:txBody>
      </p:sp>
      <p:sp>
        <p:nvSpPr>
          <p:cNvPr id="76" name="Oval 75"/>
          <p:cNvSpPr/>
          <p:nvPr/>
        </p:nvSpPr>
        <p:spPr>
          <a:xfrm>
            <a:off x="6743076" y="5730241"/>
            <a:ext cx="142240" cy="111760"/>
          </a:xfrm>
          <a:prstGeom prst="ellipse">
            <a:avLst/>
          </a:prstGeom>
          <a:solidFill>
            <a:srgbClr val="2D6FA5"/>
          </a:solidFill>
          <a:ln w="6350">
            <a:solidFill>
              <a:srgbClr val="2D6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Tree>
    <p:extLst>
      <p:ext uri="{BB962C8B-B14F-4D97-AF65-F5344CB8AC3E}">
        <p14:creationId xmlns:p14="http://schemas.microsoft.com/office/powerpoint/2010/main" val="3065494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Privacy on FHIR (</a:t>
            </a:r>
            <a:r>
              <a:rPr lang="en-US" dirty="0" err="1" smtClean="0"/>
              <a:t>PoF</a:t>
            </a:r>
            <a:r>
              <a:rPr lang="en-US" dirty="0" smtClean="0"/>
              <a:t>)</a:t>
            </a:r>
          </a:p>
          <a:p>
            <a:pPr lvl="1"/>
            <a:r>
              <a:rPr lang="en-US" dirty="0" smtClean="0"/>
              <a:t>Set of HIMSS 2015 demonstrations to show how to connect components in a patient-driven way</a:t>
            </a:r>
          </a:p>
          <a:p>
            <a:pPr lvl="1"/>
            <a:r>
              <a:rPr lang="en-US" dirty="0" smtClean="0"/>
              <a:t>MITRE coordinated with VA </a:t>
            </a:r>
            <a:r>
              <a:rPr lang="en-US" dirty="0" err="1" smtClean="0"/>
              <a:t>PoF</a:t>
            </a:r>
            <a:r>
              <a:rPr lang="en-US" dirty="0" smtClean="0"/>
              <a:t> Team Lead to share draft profiles with </a:t>
            </a:r>
            <a:r>
              <a:rPr lang="en-US" dirty="0" err="1" smtClean="0"/>
              <a:t>PoF</a:t>
            </a:r>
            <a:r>
              <a:rPr lang="en-US" dirty="0" smtClean="0"/>
              <a:t> team </a:t>
            </a:r>
          </a:p>
          <a:p>
            <a:pPr lvl="1"/>
            <a:r>
              <a:rPr lang="en-US" dirty="0" smtClean="0"/>
              <a:t>MITRE team members participating in planning</a:t>
            </a:r>
          </a:p>
          <a:p>
            <a:r>
              <a:rPr lang="en-US" dirty="0" smtClean="0"/>
              <a:t>SMART on FHIR</a:t>
            </a:r>
          </a:p>
          <a:p>
            <a:pPr lvl="1"/>
            <a:r>
              <a:rPr lang="en-US" dirty="0" smtClean="0"/>
              <a:t>Drop-in capability to enable FHIR in hospital environments</a:t>
            </a:r>
          </a:p>
          <a:p>
            <a:pPr lvl="1"/>
            <a:r>
              <a:rPr lang="en-US" dirty="0" smtClean="0"/>
              <a:t>Uses several of the same components</a:t>
            </a:r>
          </a:p>
          <a:p>
            <a:pPr lvl="1"/>
            <a:r>
              <a:rPr lang="en-US" dirty="0"/>
              <a:t>http://docs.smartplatforms.org</a:t>
            </a:r>
            <a:r>
              <a:rPr lang="en-US" dirty="0" smtClean="0"/>
              <a:t>/ </a:t>
            </a:r>
          </a:p>
          <a:p>
            <a:r>
              <a:rPr lang="en-US" dirty="0" smtClean="0"/>
              <a:t>Argonaut</a:t>
            </a:r>
          </a:p>
          <a:p>
            <a:pPr lvl="1"/>
            <a:r>
              <a:rPr lang="en-US" dirty="0" smtClean="0"/>
              <a:t>HL7 initiative to advance FHIR adoption by developing a first-generation FHIR API</a:t>
            </a:r>
          </a:p>
          <a:p>
            <a:pPr lvl="1"/>
            <a:r>
              <a:rPr lang="en-US" dirty="0" smtClean="0"/>
              <a:t>Specific focus on security – reviewing SMART on FHIR’s use of </a:t>
            </a:r>
            <a:r>
              <a:rPr lang="en-US" dirty="0" err="1" smtClean="0"/>
              <a:t>OAuth</a:t>
            </a:r>
            <a:r>
              <a:rPr lang="en-US" dirty="0" smtClean="0"/>
              <a:t> and </a:t>
            </a:r>
            <a:r>
              <a:rPr lang="en-US" dirty="0" err="1" smtClean="0"/>
              <a:t>OpenID</a:t>
            </a:r>
            <a:r>
              <a:rPr lang="en-US" dirty="0" smtClean="0"/>
              <a:t> Connect with the ultimate goal of creating an HL7 specification for </a:t>
            </a:r>
            <a:r>
              <a:rPr lang="en-US" dirty="0" err="1" smtClean="0"/>
              <a:t>RESTful</a:t>
            </a:r>
            <a:r>
              <a:rPr lang="en-US" dirty="0" smtClean="0"/>
              <a:t> security</a:t>
            </a:r>
          </a:p>
          <a:p>
            <a:r>
              <a:rPr lang="en-US" dirty="0" smtClean="0"/>
              <a:t>HEART Working Group </a:t>
            </a:r>
          </a:p>
          <a:p>
            <a:pPr lvl="1"/>
            <a:r>
              <a:rPr lang="en-US" dirty="0" err="1" smtClean="0"/>
              <a:t>OpenID</a:t>
            </a:r>
            <a:r>
              <a:rPr lang="en-US" dirty="0" smtClean="0"/>
              <a:t> Foundation working group for health-related standards</a:t>
            </a:r>
          </a:p>
          <a:p>
            <a:pPr lvl="1"/>
            <a:r>
              <a:rPr lang="en-US" dirty="0" smtClean="0"/>
              <a:t>Profiles have been offered as starting point documents</a:t>
            </a:r>
          </a:p>
          <a:p>
            <a:pPr lvl="1"/>
            <a:r>
              <a:rPr lang="en-US" dirty="0" smtClean="0"/>
              <a:t>MITRE team members participating in founding the group</a:t>
            </a:r>
          </a:p>
          <a:p>
            <a:pPr lvl="1"/>
            <a:r>
              <a:rPr lang="en-US" dirty="0"/>
              <a:t>http://openid.net/wg/heart/ </a:t>
            </a:r>
          </a:p>
          <a:p>
            <a:r>
              <a:rPr lang="en-US" dirty="0" smtClean="0"/>
              <a:t>Healthcare Services Platform Consortium (HSPC)</a:t>
            </a:r>
          </a:p>
          <a:p>
            <a:pPr lvl="1"/>
            <a:r>
              <a:rPr lang="en-US" dirty="0"/>
              <a:t>A Vendor Agnostic Healthcare Enterprise/Vendor/Venture Partnership</a:t>
            </a:r>
            <a:endParaRPr lang="en-US" dirty="0" smtClean="0"/>
          </a:p>
          <a:p>
            <a:pPr lvl="1"/>
            <a:r>
              <a:rPr lang="en-US" dirty="0" smtClean="0"/>
              <a:t>MITRE shared publicly released profiles for consideration in pilot demonstrations</a:t>
            </a:r>
          </a:p>
          <a:p>
            <a:pPr lvl="1"/>
            <a:r>
              <a:rPr lang="en-US" dirty="0"/>
              <a:t>http://healthcaresoa.org</a:t>
            </a:r>
            <a:r>
              <a:rPr lang="en-US" dirty="0" smtClean="0"/>
              <a:t>/ </a:t>
            </a:r>
            <a:endParaRPr lang="en-US" dirty="0"/>
          </a:p>
        </p:txBody>
      </p:sp>
      <p:sp>
        <p:nvSpPr>
          <p:cNvPr id="3" name="Title 2"/>
          <p:cNvSpPr>
            <a:spLocks noGrp="1"/>
          </p:cNvSpPr>
          <p:nvPr>
            <p:ph type="title"/>
          </p:nvPr>
        </p:nvSpPr>
        <p:spPr/>
        <p:txBody>
          <a:bodyPr/>
          <a:lstStyle/>
          <a:p>
            <a:r>
              <a:rPr lang="en-US" dirty="0" smtClean="0"/>
              <a:t>Connections to Related </a:t>
            </a:r>
            <a:r>
              <a:rPr lang="en-US" dirty="0"/>
              <a:t>E</a:t>
            </a:r>
            <a:r>
              <a:rPr lang="en-US" dirty="0" smtClean="0"/>
              <a:t>fforts</a:t>
            </a:r>
            <a:endParaRPr lang="en-US" dirty="0"/>
          </a:p>
        </p:txBody>
      </p:sp>
    </p:spTree>
    <p:extLst>
      <p:ext uri="{BB962C8B-B14F-4D97-AF65-F5344CB8AC3E}">
        <p14:creationId xmlns:p14="http://schemas.microsoft.com/office/powerpoint/2010/main" val="21708119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Standards Organizations Related to This Effort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95877021"/>
              </p:ext>
            </p:extLst>
          </p:nvPr>
        </p:nvGraphicFramePr>
        <p:xfrm>
          <a:off x="567159" y="1501172"/>
          <a:ext cx="8314482" cy="4973320"/>
        </p:xfrm>
        <a:graphic>
          <a:graphicData uri="http://schemas.openxmlformats.org/drawingml/2006/table">
            <a:tbl>
              <a:tblPr firstRow="1" bandRow="1">
                <a:tableStyleId>{5C22544A-7EE6-4342-B048-85BDC9FD1C3A}</a:tableStyleId>
              </a:tblPr>
              <a:tblGrid>
                <a:gridCol w="3210048"/>
                <a:gridCol w="5104434"/>
              </a:tblGrid>
              <a:tr h="370840">
                <a:tc>
                  <a:txBody>
                    <a:bodyPr/>
                    <a:lstStyle/>
                    <a:p>
                      <a:r>
                        <a:rPr lang="en-US" sz="1400" dirty="0" smtClean="0"/>
                        <a:t>Organization</a:t>
                      </a:r>
                      <a:endParaRPr lang="en-US" sz="1400" dirty="0"/>
                    </a:p>
                  </a:txBody>
                  <a:tcPr>
                    <a:solidFill>
                      <a:srgbClr val="00B3DC"/>
                    </a:solidFill>
                  </a:tcPr>
                </a:tc>
                <a:tc>
                  <a:txBody>
                    <a:bodyPr/>
                    <a:lstStyle/>
                    <a:p>
                      <a:r>
                        <a:rPr lang="en-US" sz="1400" dirty="0" smtClean="0"/>
                        <a:t>Notes</a:t>
                      </a:r>
                      <a:endParaRPr lang="en-US" sz="1400" dirty="0"/>
                    </a:p>
                  </a:txBody>
                  <a:tcPr>
                    <a:solidFill>
                      <a:srgbClr val="00B3DC"/>
                    </a:solidFill>
                  </a:tcPr>
                </a:tc>
              </a:tr>
              <a:tr h="370840">
                <a:tc>
                  <a:txBody>
                    <a:bodyPr/>
                    <a:lstStyle/>
                    <a:p>
                      <a:r>
                        <a:rPr lang="en-US" sz="1400" dirty="0" smtClean="0"/>
                        <a:t>Internet Engineering Task Force (IETF)</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Maintains </a:t>
                      </a:r>
                      <a:r>
                        <a:rPr lang="en-US" sz="1400" b="0" dirty="0" err="1" smtClean="0"/>
                        <a:t>OAuth</a:t>
                      </a:r>
                      <a:r>
                        <a:rPr lang="en-US" sz="1400" b="0" dirty="0" smtClean="0"/>
                        <a:t> 2.0 and related standards, in addition to core internet standards (TCP,</a:t>
                      </a:r>
                      <a:r>
                        <a:rPr lang="en-US" sz="1400" b="0" baseline="0" dirty="0" smtClean="0"/>
                        <a:t> </a:t>
                      </a:r>
                      <a:r>
                        <a:rPr lang="en-US" sz="1400" b="0" dirty="0" smtClean="0"/>
                        <a:t>HTTP, DNS, NTP, TLS, BGP, and</a:t>
                      </a:r>
                      <a:r>
                        <a:rPr lang="en-US" sz="1400" b="0" baseline="0" dirty="0" smtClean="0"/>
                        <a:t> many more)</a:t>
                      </a:r>
                      <a:endParaRPr lang="en-US" sz="1400" dirty="0" smtClean="0"/>
                    </a:p>
                  </a:txBody>
                  <a:tcPr/>
                </a:tc>
              </a:tr>
              <a:tr h="370840">
                <a:tc>
                  <a:txBody>
                    <a:bodyPr/>
                    <a:lstStyle/>
                    <a:p>
                      <a:r>
                        <a:rPr lang="en-US" sz="1400" dirty="0" err="1" smtClean="0"/>
                        <a:t>OpenID</a:t>
                      </a:r>
                      <a:r>
                        <a:rPr lang="en-US" sz="1400" dirty="0" smtClean="0"/>
                        <a:t> Foundation (OIDF)</a:t>
                      </a:r>
                      <a:endParaRPr lang="en-US" sz="1400" dirty="0"/>
                    </a:p>
                  </a:txBody>
                  <a:tcPr/>
                </a:tc>
                <a:tc>
                  <a:txBody>
                    <a:bodyPr/>
                    <a:lstStyle/>
                    <a:p>
                      <a:r>
                        <a:rPr lang="en-US" sz="1400" dirty="0" smtClean="0"/>
                        <a:t>Maintains</a:t>
                      </a:r>
                      <a:r>
                        <a:rPr lang="en-US" sz="1400" baseline="0" dirty="0" smtClean="0"/>
                        <a:t> </a:t>
                      </a:r>
                      <a:r>
                        <a:rPr lang="en-US" sz="1400" baseline="0" dirty="0" err="1" smtClean="0"/>
                        <a:t>OpenID</a:t>
                      </a:r>
                      <a:r>
                        <a:rPr lang="en-US" sz="1400" baseline="0" dirty="0" smtClean="0"/>
                        <a:t> Connect; potential home for an effort to create profiles of </a:t>
                      </a:r>
                      <a:r>
                        <a:rPr lang="en-US" sz="1400" baseline="0" dirty="0" err="1" smtClean="0"/>
                        <a:t>OAuth</a:t>
                      </a:r>
                      <a:r>
                        <a:rPr lang="en-US" sz="1400" baseline="0" dirty="0" smtClean="0"/>
                        <a:t> and </a:t>
                      </a:r>
                      <a:r>
                        <a:rPr lang="en-US" sz="1400" baseline="0" dirty="0" err="1" smtClean="0"/>
                        <a:t>OpenID</a:t>
                      </a:r>
                      <a:r>
                        <a:rPr lang="en-US" sz="1400" baseline="0" dirty="0" smtClean="0"/>
                        <a:t> Connect for healthcare use</a:t>
                      </a:r>
                      <a:endParaRPr lang="en-US" sz="1400" dirty="0"/>
                    </a:p>
                  </a:txBody>
                  <a:tcPr/>
                </a:tc>
              </a:tr>
              <a:tr h="370840">
                <a:tc>
                  <a:txBody>
                    <a:bodyPr/>
                    <a:lstStyle/>
                    <a:p>
                      <a:r>
                        <a:rPr lang="en-US" sz="1400" dirty="0" err="1" smtClean="0"/>
                        <a:t>Kantara</a:t>
                      </a:r>
                      <a:r>
                        <a:rPr lang="en-US" sz="1400" dirty="0" smtClean="0"/>
                        <a:t> Initiative</a:t>
                      </a:r>
                      <a:endParaRPr lang="en-US" sz="1400" dirty="0"/>
                    </a:p>
                  </a:txBody>
                  <a:tcPr/>
                </a:tc>
                <a:tc>
                  <a:txBody>
                    <a:bodyPr/>
                    <a:lstStyle/>
                    <a:p>
                      <a:r>
                        <a:rPr lang="en-US" sz="1400" dirty="0" smtClean="0"/>
                        <a:t>Developing</a:t>
                      </a:r>
                      <a:r>
                        <a:rPr lang="en-US" sz="1400" baseline="0" dirty="0" smtClean="0"/>
                        <a:t> the UMA standard; also administers a trust framework and hosts numerous working groups</a:t>
                      </a:r>
                      <a:endParaRPr lang="en-US" sz="1400" dirty="0"/>
                    </a:p>
                  </a:txBody>
                  <a:tcPr/>
                </a:tc>
              </a:tr>
              <a:tr h="370840">
                <a:tc>
                  <a:txBody>
                    <a:bodyPr/>
                    <a:lstStyle/>
                    <a:p>
                      <a:r>
                        <a:rPr lang="en-US" sz="1400" dirty="0" smtClean="0"/>
                        <a:t>Identity,</a:t>
                      </a:r>
                      <a:r>
                        <a:rPr lang="en-US" sz="1400" baseline="0" dirty="0" smtClean="0"/>
                        <a:t> Credential, and Access Management Subcommittee (ICAMSC)</a:t>
                      </a:r>
                      <a:endParaRPr lang="en-US" sz="1400" dirty="0"/>
                    </a:p>
                  </a:txBody>
                  <a:tcPr/>
                </a:tc>
                <a:tc>
                  <a:txBody>
                    <a:bodyPr/>
                    <a:lstStyle/>
                    <a:p>
                      <a:r>
                        <a:rPr lang="en-US" sz="1400" dirty="0" smtClean="0"/>
                        <a:t>Runs</a:t>
                      </a:r>
                      <a:r>
                        <a:rPr lang="en-US" sz="1400" baseline="0" dirty="0" smtClean="0"/>
                        <a:t> the Federal ICAM (FICAM) program, which writes guidance for federal government ICAM implementation – interested in creating FICAM profiles of </a:t>
                      </a:r>
                      <a:r>
                        <a:rPr lang="en-US" sz="1400" baseline="0" dirty="0" err="1" smtClean="0"/>
                        <a:t>OAuth</a:t>
                      </a:r>
                      <a:r>
                        <a:rPr lang="en-US" sz="1400" baseline="0" dirty="0" smtClean="0"/>
                        <a:t> and </a:t>
                      </a:r>
                      <a:r>
                        <a:rPr lang="en-US" sz="1400" baseline="0" dirty="0" err="1" smtClean="0"/>
                        <a:t>OpenID</a:t>
                      </a:r>
                      <a:r>
                        <a:rPr lang="en-US" sz="1400" baseline="0" dirty="0" smtClean="0"/>
                        <a:t> Connect; runs the FICAM Trust Framework program, streamlining government use of commercial identity providers</a:t>
                      </a:r>
                      <a:endParaRPr lang="en-US" sz="1400" dirty="0"/>
                    </a:p>
                  </a:txBody>
                  <a:tcPr/>
                </a:tc>
              </a:tr>
              <a:tr h="370840">
                <a:tc>
                  <a:txBody>
                    <a:bodyPr/>
                    <a:lstStyle/>
                    <a:p>
                      <a:r>
                        <a:rPr lang="en-US" sz="1400" dirty="0" smtClean="0"/>
                        <a:t>National</a:t>
                      </a:r>
                      <a:r>
                        <a:rPr lang="en-US" sz="1400" baseline="0" dirty="0" smtClean="0"/>
                        <a:t> Institute of Standards and Technology (NIST)</a:t>
                      </a:r>
                      <a:endParaRPr lang="en-US" sz="1400" dirty="0"/>
                    </a:p>
                  </a:txBody>
                  <a:tcPr/>
                </a:tc>
                <a:tc>
                  <a:txBody>
                    <a:bodyPr/>
                    <a:lstStyle/>
                    <a:p>
                      <a:r>
                        <a:rPr lang="en-US" sz="1400" dirty="0" smtClean="0"/>
                        <a:t>Publishes</a:t>
                      </a:r>
                      <a:r>
                        <a:rPr lang="en-US" sz="1400" baseline="0" dirty="0" smtClean="0"/>
                        <a:t> standards and technical guidance for federal IT programs; works with OMB, FICAM, and others to define security and other requirements</a:t>
                      </a:r>
                      <a:endParaRPr lang="en-US" sz="1400" dirty="0"/>
                    </a:p>
                  </a:txBody>
                  <a:tcPr/>
                </a:tc>
              </a:tr>
              <a:tr h="370840">
                <a:tc>
                  <a:txBody>
                    <a:bodyPr/>
                    <a:lstStyle/>
                    <a:p>
                      <a:r>
                        <a:rPr lang="en-US" sz="1400" dirty="0" smtClean="0"/>
                        <a:t>Health Level 7 (HL7)</a:t>
                      </a:r>
                      <a:endParaRPr lang="en-US" sz="1400" dirty="0"/>
                    </a:p>
                  </a:txBody>
                  <a:tcPr/>
                </a:tc>
                <a:tc>
                  <a:txBody>
                    <a:bodyPr/>
                    <a:lstStyle/>
                    <a:p>
                      <a:r>
                        <a:rPr lang="en-US" sz="1400" dirty="0" smtClean="0"/>
                        <a:t>Maintain</a:t>
                      </a:r>
                      <a:r>
                        <a:rPr lang="en-US" sz="1400" baseline="0" dirty="0" smtClean="0"/>
                        <a:t> Fast Healthcare Interoperability Resources (FHIR) and many other health care standards, including ones concerning security and patient privacy</a:t>
                      </a:r>
                      <a:endParaRPr lang="en-US" sz="1400" dirty="0"/>
                    </a:p>
                  </a:txBody>
                  <a:tcPr/>
                </a:tc>
              </a:tr>
            </a:tbl>
          </a:graphicData>
        </a:graphic>
      </p:graphicFrame>
    </p:spTree>
    <p:extLst>
      <p:ext uri="{BB962C8B-B14F-4D97-AF65-F5344CB8AC3E}">
        <p14:creationId xmlns:p14="http://schemas.microsoft.com/office/powerpoint/2010/main" val="14708883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Want to help?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Read the profiles and guidance documents</a:t>
            </a:r>
          </a:p>
          <a:p>
            <a:pPr lvl="1"/>
            <a:r>
              <a:rPr lang="en-US" dirty="0" smtClean="0"/>
              <a:t>Available on </a:t>
            </a:r>
            <a:r>
              <a:rPr lang="en-US" dirty="0" err="1" smtClean="0"/>
              <a:t>GitHub</a:t>
            </a:r>
            <a:r>
              <a:rPr lang="en-US" dirty="0" smtClean="0"/>
              <a:t>: </a:t>
            </a:r>
            <a:r>
              <a:rPr lang="en-US" sz="1700" dirty="0" smtClean="0"/>
              <a:t>http</a:t>
            </a:r>
            <a:r>
              <a:rPr lang="en-US" sz="1700" dirty="0"/>
              <a:t>://secure-restful-interface-profile.github.io/pages</a:t>
            </a:r>
            <a:r>
              <a:rPr lang="en-US" sz="1700" dirty="0" smtClean="0"/>
              <a:t>/</a:t>
            </a:r>
            <a:endParaRPr lang="en-US" dirty="0" smtClean="0"/>
          </a:p>
          <a:p>
            <a:pPr lvl="1"/>
            <a:r>
              <a:rPr lang="en-US" dirty="0" smtClean="0"/>
              <a:t>Do the profiles meet your requirements for security and usability?</a:t>
            </a:r>
          </a:p>
          <a:p>
            <a:pPr lvl="1"/>
            <a:r>
              <a:rPr lang="en-US" dirty="0" smtClean="0"/>
              <a:t>Are they applicable to your use cases?</a:t>
            </a:r>
          </a:p>
          <a:p>
            <a:pPr lvl="1"/>
            <a:r>
              <a:rPr lang="en-US" dirty="0" smtClean="0"/>
              <a:t>What is missing?</a:t>
            </a:r>
          </a:p>
          <a:p>
            <a:r>
              <a:rPr lang="en-US" dirty="0" smtClean="0"/>
              <a:t>Engage with Standards Bodies</a:t>
            </a:r>
          </a:p>
          <a:p>
            <a:pPr lvl="1"/>
            <a:r>
              <a:rPr lang="en-US" dirty="0" smtClean="0"/>
              <a:t>Talk to the people who define standards for your community (NIST / FICAM / industry groups)</a:t>
            </a:r>
          </a:p>
          <a:p>
            <a:pPr lvl="1"/>
            <a:r>
              <a:rPr lang="en-US" dirty="0" smtClean="0"/>
              <a:t>Ask about efforts to profile REST security standards</a:t>
            </a:r>
          </a:p>
          <a:p>
            <a:pPr lvl="1"/>
            <a:r>
              <a:rPr lang="en-US" dirty="0"/>
              <a:t>Offer these profiles as a starting point for standardization work</a:t>
            </a:r>
            <a:endParaRPr lang="en-US" dirty="0" smtClean="0"/>
          </a:p>
          <a:p>
            <a:r>
              <a:rPr lang="en-US" dirty="0" smtClean="0"/>
              <a:t>Engage with Software Vendors</a:t>
            </a:r>
          </a:p>
          <a:p>
            <a:pPr lvl="1"/>
            <a:r>
              <a:rPr lang="en-US" dirty="0" smtClean="0"/>
              <a:t>Does your Web Access Management solution support </a:t>
            </a:r>
            <a:r>
              <a:rPr lang="en-US" dirty="0" err="1" smtClean="0"/>
              <a:t>OAuth</a:t>
            </a:r>
            <a:r>
              <a:rPr lang="en-US" dirty="0" smtClean="0"/>
              <a:t> or </a:t>
            </a:r>
            <a:r>
              <a:rPr lang="en-US" dirty="0" err="1" smtClean="0"/>
              <a:t>OpenID</a:t>
            </a:r>
            <a:r>
              <a:rPr lang="en-US" dirty="0" smtClean="0"/>
              <a:t> Connect?</a:t>
            </a:r>
          </a:p>
          <a:p>
            <a:pPr lvl="1"/>
            <a:r>
              <a:rPr lang="en-US" dirty="0" smtClean="0"/>
              <a:t>Does it support the security measures in the profiles (e.g., signed JWTs for tokens and client authentication)?</a:t>
            </a:r>
          </a:p>
        </p:txBody>
      </p:sp>
    </p:spTree>
    <p:extLst>
      <p:ext uri="{BB962C8B-B14F-4D97-AF65-F5344CB8AC3E}">
        <p14:creationId xmlns:p14="http://schemas.microsoft.com/office/powerpoint/2010/main" val="12549538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4" name="Content Placeholder 3"/>
          <p:cNvSpPr>
            <a:spLocks noGrp="1"/>
          </p:cNvSpPr>
          <p:nvPr>
            <p:ph idx="1"/>
          </p:nvPr>
        </p:nvSpPr>
        <p:spPr/>
        <p:txBody>
          <a:bodyPr>
            <a:normAutofit/>
          </a:bodyPr>
          <a:lstStyle/>
          <a:p>
            <a:endParaRPr lang="en-US" dirty="0" smtClean="0"/>
          </a:p>
          <a:p>
            <a:r>
              <a:rPr lang="en-US" dirty="0" smtClean="0"/>
              <a:t>Secure </a:t>
            </a:r>
            <a:r>
              <a:rPr lang="en-US" dirty="0" err="1"/>
              <a:t>RESTful</a:t>
            </a:r>
            <a:r>
              <a:rPr lang="en-US" dirty="0"/>
              <a:t> Interface </a:t>
            </a:r>
            <a:r>
              <a:rPr lang="en-US" dirty="0" smtClean="0"/>
              <a:t>Profile page includes links to:</a:t>
            </a:r>
          </a:p>
          <a:p>
            <a:pPr lvl="1"/>
            <a:r>
              <a:rPr lang="en-US" dirty="0" err="1" smtClean="0"/>
              <a:t>OAuth</a:t>
            </a:r>
            <a:r>
              <a:rPr lang="en-US" dirty="0" smtClean="0"/>
              <a:t> 2.0 and </a:t>
            </a:r>
            <a:r>
              <a:rPr lang="en-US" dirty="0" err="1" smtClean="0"/>
              <a:t>OpenID</a:t>
            </a:r>
            <a:r>
              <a:rPr lang="en-US" dirty="0" smtClean="0"/>
              <a:t> 1.0 profiles</a:t>
            </a:r>
          </a:p>
          <a:p>
            <a:pPr lvl="1"/>
            <a:r>
              <a:rPr lang="en-US" dirty="0" smtClean="0"/>
              <a:t>Open source pilot </a:t>
            </a:r>
            <a:r>
              <a:rPr lang="en-US" dirty="0"/>
              <a:t>demonstration code </a:t>
            </a:r>
            <a:r>
              <a:rPr lang="en-US" dirty="0" smtClean="0"/>
              <a:t>on </a:t>
            </a:r>
            <a:r>
              <a:rPr lang="en-US" dirty="0" err="1" smtClean="0"/>
              <a:t>GitHub</a:t>
            </a:r>
            <a:r>
              <a:rPr lang="en-US" dirty="0" smtClean="0"/>
              <a:t> site</a:t>
            </a:r>
          </a:p>
          <a:p>
            <a:pPr lvl="1"/>
            <a:r>
              <a:rPr lang="en-US" dirty="0" smtClean="0"/>
              <a:t>http</a:t>
            </a:r>
            <a:r>
              <a:rPr lang="en-US" dirty="0"/>
              <a:t>://secure-restful-interface-profile.github.io/pages</a:t>
            </a:r>
            <a:r>
              <a:rPr lang="en-US" dirty="0" smtClean="0"/>
              <a:t>/</a:t>
            </a:r>
          </a:p>
          <a:p>
            <a:r>
              <a:rPr lang="en-US" dirty="0" err="1" smtClean="0"/>
              <a:t>OpenID</a:t>
            </a:r>
            <a:r>
              <a:rPr lang="en-US" dirty="0" smtClean="0"/>
              <a:t> Connect HEART Working Group</a:t>
            </a:r>
          </a:p>
          <a:p>
            <a:pPr lvl="1"/>
            <a:r>
              <a:rPr lang="en-US" dirty="0" smtClean="0"/>
              <a:t>Intends </a:t>
            </a:r>
            <a:r>
              <a:rPr lang="en-US" dirty="0"/>
              <a:t>to harmonize and develop a set of privacy and security specifications that enable an individual to control the authorization of access to </a:t>
            </a:r>
            <a:r>
              <a:rPr lang="en-US" dirty="0" err="1"/>
              <a:t>RESTful</a:t>
            </a:r>
            <a:r>
              <a:rPr lang="en-US" dirty="0"/>
              <a:t> health-related data sharing APIs, and to facilitate the development of interoperable implementations of these specifications by others</a:t>
            </a:r>
            <a:endParaRPr lang="en-US" dirty="0" smtClean="0"/>
          </a:p>
          <a:p>
            <a:pPr lvl="1"/>
            <a:r>
              <a:rPr lang="en-US" dirty="0"/>
              <a:t>http://openid.net/wg/heart</a:t>
            </a:r>
            <a:r>
              <a:rPr lang="en-US" dirty="0" smtClean="0"/>
              <a:t>/ </a:t>
            </a:r>
            <a:endParaRPr lang="en-US" dirty="0"/>
          </a:p>
        </p:txBody>
      </p:sp>
    </p:spTree>
    <p:extLst>
      <p:ext uri="{BB962C8B-B14F-4D97-AF65-F5344CB8AC3E}">
        <p14:creationId xmlns:p14="http://schemas.microsoft.com/office/powerpoint/2010/main" val="15055430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38828138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uses </a:t>
            </a:r>
            <a:r>
              <a:rPr lang="en-US" dirty="0" err="1" smtClean="0"/>
              <a:t>RESTful</a:t>
            </a:r>
            <a:r>
              <a:rPr lang="en-US" dirty="0" smtClean="0"/>
              <a:t> APIs?</a:t>
            </a:r>
            <a:endParaRPr lang="en-US" dirty="0"/>
          </a:p>
        </p:txBody>
      </p:sp>
      <p:pic>
        <p:nvPicPr>
          <p:cNvPr id="1028" name="Picture 4" descr="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295" y="4638165"/>
            <a:ext cx="1428750" cy="3333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307" y="3139379"/>
            <a:ext cx="1428750" cy="619126"/>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Amazon Product Adverti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196" y="2131611"/>
            <a:ext cx="1428750" cy="571501"/>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Face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8441" y="5273223"/>
            <a:ext cx="1428750" cy="428626"/>
          </a:xfrm>
          <a:prstGeom prst="rect">
            <a:avLst/>
          </a:prstGeom>
          <a:noFill/>
          <a:extLst>
            <a:ext uri="{909E8E84-426E-40dd-AFC4-6F175D3DCCD1}">
              <a14:hiddenFill xmlns="" xmlns:a14="http://schemas.microsoft.com/office/drawing/2010/main">
                <a:solidFill>
                  <a:srgbClr val="FFFFFF"/>
                </a:solidFill>
              </a14:hiddenFill>
            </a:ext>
          </a:extLst>
        </p:spPr>
      </p:pic>
      <p:pic>
        <p:nvPicPr>
          <p:cNvPr id="1046" name="Picture 22" descr="Twil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1739" y="3911862"/>
            <a:ext cx="1428750" cy="476250"/>
          </a:xfrm>
          <a:prstGeom prst="rect">
            <a:avLst/>
          </a:prstGeom>
          <a:noFill/>
          <a:extLst>
            <a:ext uri="{909E8E84-426E-40dd-AFC4-6F175D3DCCD1}">
              <a14:hiddenFill xmlns="" xmlns:a14="http://schemas.microsoft.com/office/drawing/2010/main">
                <a:solidFill>
                  <a:srgbClr val="FFFFFF"/>
                </a:solidFill>
              </a14:hiddenFill>
            </a:ext>
          </a:extLst>
        </p:spPr>
      </p:pic>
      <p:pic>
        <p:nvPicPr>
          <p:cNvPr id="1048" name="Picture 24" descr="Last.f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2948" y="5895852"/>
            <a:ext cx="1428750" cy="485775"/>
          </a:xfrm>
          <a:prstGeom prst="rect">
            <a:avLst/>
          </a:prstGeom>
          <a:noFill/>
          <a:extLst>
            <a:ext uri="{909E8E84-426E-40dd-AFC4-6F175D3DCCD1}">
              <a14:hiddenFill xmlns="" xmlns:a14="http://schemas.microsoft.com/office/drawing/2010/main">
                <a:solidFill>
                  <a:srgbClr val="FFFFFF"/>
                </a:solidFill>
              </a14:hiddenFill>
            </a:ext>
          </a:extLst>
        </p:spPr>
      </p:pic>
      <p:pic>
        <p:nvPicPr>
          <p:cNvPr id="1050" name="Picture 26" descr="eB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417" y="4877062"/>
            <a:ext cx="1715170" cy="80041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9"/>
          <a:stretch>
            <a:fillRect/>
          </a:stretch>
        </p:blipFill>
        <p:spPr>
          <a:xfrm>
            <a:off x="4717577" y="2017169"/>
            <a:ext cx="1476375" cy="438150"/>
          </a:xfrm>
          <a:prstGeom prst="rect">
            <a:avLst/>
          </a:prstGeom>
        </p:spPr>
      </p:pic>
      <p:pic>
        <p:nvPicPr>
          <p:cNvPr id="1056" name="Picture 32" descr="foursqua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6075" y="5185497"/>
            <a:ext cx="1428750" cy="447675"/>
          </a:xfrm>
          <a:prstGeom prst="rect">
            <a:avLst/>
          </a:prstGeom>
          <a:noFill/>
          <a:extLst>
            <a:ext uri="{909E8E84-426E-40dd-AFC4-6F175D3DCCD1}">
              <a14:hiddenFill xmlns="" xmlns:a14="http://schemas.microsoft.com/office/drawing/2010/main">
                <a:solidFill>
                  <a:srgbClr val="FFFFFF"/>
                </a:solidFill>
              </a14:hiddenFill>
            </a:ext>
          </a:extLst>
        </p:spPr>
      </p:pic>
      <p:pic>
        <p:nvPicPr>
          <p:cNvPr id="1058" name="Picture 34" descr="GeoNam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2816" y="4733811"/>
            <a:ext cx="1428750" cy="409575"/>
          </a:xfrm>
          <a:prstGeom prst="rect">
            <a:avLst/>
          </a:prstGeom>
          <a:noFill/>
          <a:extLst>
            <a:ext uri="{909E8E84-426E-40dd-AFC4-6F175D3DCCD1}">
              <a14:hiddenFill xmlns="" xmlns:a14="http://schemas.microsoft.com/office/drawing/2010/main">
                <a:solidFill>
                  <a:srgbClr val="FFFFFF"/>
                </a:solidFill>
              </a14:hiddenFill>
            </a:ext>
          </a:extLst>
        </p:spPr>
      </p:pic>
      <p:pic>
        <p:nvPicPr>
          <p:cNvPr id="1060" name="Picture 36" descr="DocuSign Enterpris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8024" y="1693608"/>
            <a:ext cx="1561510" cy="447633"/>
          </a:xfrm>
          <a:prstGeom prst="rect">
            <a:avLst/>
          </a:prstGeom>
          <a:noFill/>
          <a:extLst>
            <a:ext uri="{909E8E84-426E-40dd-AFC4-6F175D3DCCD1}">
              <a14:hiddenFill xmlns="" xmlns:a14="http://schemas.microsoft.com/office/drawing/2010/main">
                <a:solidFill>
                  <a:srgbClr val="FFFFFF"/>
                </a:solidFill>
              </a14:hiddenFill>
            </a:ext>
          </a:extLst>
        </p:spPr>
      </p:pic>
      <p:pic>
        <p:nvPicPr>
          <p:cNvPr id="1062" name="Picture 38" descr="http://de8bphqo3whcl.cloudfront.net/sites/default/files/styles/article_profile_150x150/public/apis/at177.png?itok=OaZeR1-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227" y="3930341"/>
            <a:ext cx="1428750" cy="84772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14"/>
          <a:stretch>
            <a:fillRect/>
          </a:stretch>
        </p:blipFill>
        <p:spPr>
          <a:xfrm>
            <a:off x="3292155" y="3666711"/>
            <a:ext cx="1276350" cy="552450"/>
          </a:xfrm>
          <a:prstGeom prst="rect">
            <a:avLst/>
          </a:prstGeom>
        </p:spPr>
      </p:pic>
      <p:pic>
        <p:nvPicPr>
          <p:cNvPr id="1066" name="Picture 42" descr="Google AdSens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5417" y="3182733"/>
            <a:ext cx="1428750" cy="542926"/>
          </a:xfrm>
          <a:prstGeom prst="rect">
            <a:avLst/>
          </a:prstGeom>
          <a:noFill/>
          <a:extLst>
            <a:ext uri="{909E8E84-426E-40dd-AFC4-6F175D3DCCD1}">
              <a14:hiddenFill xmlns="" xmlns:a14="http://schemas.microsoft.com/office/drawing/2010/main">
                <a:solidFill>
                  <a:srgbClr val="FFFFFF"/>
                </a:solidFill>
              </a14:hiddenFill>
            </a:ext>
          </a:extLst>
        </p:spPr>
      </p:pic>
      <p:pic>
        <p:nvPicPr>
          <p:cNvPr id="1068" name="Picture 44" descr="Shopping.co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23709" y="3200295"/>
            <a:ext cx="1428750" cy="295275"/>
          </a:xfrm>
          <a:prstGeom prst="rect">
            <a:avLst/>
          </a:prstGeom>
          <a:noFill/>
          <a:extLst>
            <a:ext uri="{909E8E84-426E-40dd-AFC4-6F175D3DCCD1}">
              <a14:hiddenFill xmlns="" xmlns:a14="http://schemas.microsoft.com/office/drawing/2010/main">
                <a:solidFill>
                  <a:srgbClr val="FFFFFF"/>
                </a:solidFill>
              </a14:hiddenFill>
            </a:ext>
          </a:extLst>
        </p:spPr>
      </p:pic>
      <p:pic>
        <p:nvPicPr>
          <p:cNvPr id="1070" name="Picture 46" descr="LinkedI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40490" y="2516716"/>
            <a:ext cx="1428750" cy="495301"/>
          </a:xfrm>
          <a:prstGeom prst="rect">
            <a:avLst/>
          </a:prstGeom>
          <a:noFill/>
          <a:extLst>
            <a:ext uri="{909E8E84-426E-40dd-AFC4-6F175D3DCCD1}">
              <a14:hiddenFill xmlns="" xmlns:a14="http://schemas.microsoft.com/office/drawing/2010/main">
                <a:solidFill>
                  <a:srgbClr val="FFFFFF"/>
                </a:solidFill>
              </a14:hiddenFill>
            </a:ext>
          </a:extLst>
        </p:spPr>
      </p:pic>
      <p:pic>
        <p:nvPicPr>
          <p:cNvPr id="1072" name="Picture 48" descr="Salesforce.co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80164" y="1798818"/>
            <a:ext cx="1852699" cy="518756"/>
          </a:xfrm>
          <a:prstGeom prst="rect">
            <a:avLst/>
          </a:prstGeom>
          <a:noFill/>
          <a:extLst>
            <a:ext uri="{909E8E84-426E-40dd-AFC4-6F175D3DCCD1}">
              <a14:hiddenFill xmlns="" xmlns:a14="http://schemas.microsoft.com/office/drawing/2010/main">
                <a:solidFill>
                  <a:srgbClr val="FFFFFF"/>
                </a:solidFill>
              </a14:hiddenFill>
            </a:ext>
          </a:extLst>
        </p:spPr>
      </p:pic>
      <p:pic>
        <p:nvPicPr>
          <p:cNvPr id="1074" name="Picture 50" descr="Wikipedi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10450" y="3930341"/>
            <a:ext cx="1054963" cy="1005731"/>
          </a:xfrm>
          <a:prstGeom prst="rect">
            <a:avLst/>
          </a:prstGeom>
          <a:noFill/>
          <a:extLst>
            <a:ext uri="{909E8E84-426E-40dd-AFC4-6F175D3DCCD1}">
              <a14:hiddenFill xmlns="" xmlns:a14="http://schemas.microsoft.com/office/drawing/2010/main">
                <a:solidFill>
                  <a:srgbClr val="FFFFFF"/>
                </a:solidFill>
              </a14:hiddenFill>
            </a:ext>
          </a:extLst>
        </p:spPr>
      </p:pic>
      <p:pic>
        <p:nvPicPr>
          <p:cNvPr id="1076" name="Picture 52" descr="Bi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39232" y="2473618"/>
            <a:ext cx="1428750" cy="571501"/>
          </a:xfrm>
          <a:prstGeom prst="rect">
            <a:avLst/>
          </a:prstGeom>
          <a:noFill/>
          <a:extLst>
            <a:ext uri="{909E8E84-426E-40dd-AFC4-6F175D3DCCD1}">
              <a14:hiddenFill xmlns="" xmlns:a14="http://schemas.microsoft.com/office/drawing/2010/main">
                <a:solidFill>
                  <a:srgbClr val="FFFFFF"/>
                </a:solidFill>
              </a14:hiddenFill>
            </a:ext>
          </a:extLst>
        </p:spPr>
      </p:pic>
      <p:pic>
        <p:nvPicPr>
          <p:cNvPr id="1078" name="Picture 54" descr="Google Analytic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36520" y="4335504"/>
            <a:ext cx="1428750" cy="342901"/>
          </a:xfrm>
          <a:prstGeom prst="rect">
            <a:avLst/>
          </a:prstGeom>
          <a:noFill/>
          <a:extLst>
            <a:ext uri="{909E8E84-426E-40dd-AFC4-6F175D3DCCD1}">
              <a14:hiddenFill xmlns="" xmlns:a14="http://schemas.microsoft.com/office/drawing/2010/main">
                <a:solidFill>
                  <a:srgbClr val="FFFFFF"/>
                </a:solidFill>
              </a14:hiddenFill>
            </a:ext>
          </a:extLst>
        </p:spPr>
      </p:pic>
      <p:pic>
        <p:nvPicPr>
          <p:cNvPr id="1080" name="Picture 56" descr="Instagra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81742" y="5861891"/>
            <a:ext cx="1628096" cy="336473"/>
          </a:xfrm>
          <a:prstGeom prst="rect">
            <a:avLst/>
          </a:prstGeom>
          <a:noFill/>
          <a:extLst>
            <a:ext uri="{909E8E84-426E-40dd-AFC4-6F175D3DCCD1}">
              <a14:hiddenFill xmlns="" xmlns:a14="http://schemas.microsoft.com/office/drawing/2010/main">
                <a:solidFill>
                  <a:srgbClr val="FFFFFF"/>
                </a:solidFill>
              </a14:hiddenFill>
            </a:ext>
          </a:extLst>
        </p:spPr>
      </p:pic>
      <p:pic>
        <p:nvPicPr>
          <p:cNvPr id="1082" name="Picture 58" descr="Yelp"/>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42791" y="5264752"/>
            <a:ext cx="767542" cy="368420"/>
          </a:xfrm>
          <a:prstGeom prst="rect">
            <a:avLst/>
          </a:prstGeom>
          <a:noFill/>
          <a:extLst>
            <a:ext uri="{909E8E84-426E-40dd-AFC4-6F175D3DCCD1}">
              <a14:hiddenFill xmlns="" xmlns:a14="http://schemas.microsoft.com/office/drawing/2010/main">
                <a:solidFill>
                  <a:srgbClr val="FFFFFF"/>
                </a:solidFill>
              </a14:hiddenFill>
            </a:ext>
          </a:extLst>
        </p:spPr>
      </p:pic>
      <p:pic>
        <p:nvPicPr>
          <p:cNvPr id="1084" name="Picture 60" descr="Yahoo Local Search"/>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43308" y="5885075"/>
            <a:ext cx="1428750" cy="419101"/>
          </a:xfrm>
          <a:prstGeom prst="rect">
            <a:avLst/>
          </a:prstGeom>
          <a:noFill/>
          <a:extLst>
            <a:ext uri="{909E8E84-426E-40dd-AFC4-6F175D3DCCD1}">
              <a14:hiddenFill xmlns="" xmlns:a14="http://schemas.microsoft.com/office/drawing/2010/main">
                <a:solidFill>
                  <a:srgbClr val="FFFFFF"/>
                </a:solidFill>
              </a14:hiddenFill>
            </a:ext>
          </a:extLst>
        </p:spPr>
      </p:pic>
      <p:pic>
        <p:nvPicPr>
          <p:cNvPr id="1086" name="Picture 62" descr="PayPal"/>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82685" y="1393053"/>
            <a:ext cx="1690298" cy="585971"/>
          </a:xfrm>
          <a:prstGeom prst="rect">
            <a:avLst/>
          </a:prstGeom>
          <a:noFill/>
          <a:extLst>
            <a:ext uri="{909E8E84-426E-40dd-AFC4-6F175D3DCCD1}">
              <a14:hiddenFill xmlns="" xmlns:a14="http://schemas.microsoft.com/office/drawing/2010/main">
                <a:solidFill>
                  <a:srgbClr val="FFFFFF"/>
                </a:solidFill>
              </a14:hiddenFill>
            </a:ext>
          </a:extLst>
        </p:spPr>
      </p:pic>
      <p:pic>
        <p:nvPicPr>
          <p:cNvPr id="1088" name="Picture 64" descr="BBC"/>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43396" y="3097430"/>
            <a:ext cx="1012738" cy="35783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27"/>
          <a:stretch>
            <a:fillRect/>
          </a:stretch>
        </p:blipFill>
        <p:spPr>
          <a:xfrm>
            <a:off x="558487" y="1536404"/>
            <a:ext cx="1885950" cy="390525"/>
          </a:xfrm>
          <a:prstGeom prst="rect">
            <a:avLst/>
          </a:prstGeom>
        </p:spPr>
      </p:pic>
      <p:sp>
        <p:nvSpPr>
          <p:cNvPr id="3" name="TextBox 2"/>
          <p:cNvSpPr txBox="1"/>
          <p:nvPr/>
        </p:nvSpPr>
        <p:spPr>
          <a:xfrm>
            <a:off x="1181742" y="6323441"/>
            <a:ext cx="4270593" cy="276999"/>
          </a:xfrm>
          <a:prstGeom prst="rect">
            <a:avLst/>
          </a:prstGeom>
          <a:noFill/>
        </p:spPr>
        <p:txBody>
          <a:bodyPr wrap="square" rtlCol="0">
            <a:spAutoFit/>
          </a:bodyPr>
          <a:lstStyle/>
          <a:p>
            <a:pPr>
              <a:spcAft>
                <a:spcPts val="600"/>
              </a:spcAft>
            </a:pPr>
            <a:r>
              <a:rPr lang="en-US" sz="1200" dirty="0">
                <a:ea typeface="Verdana" pitchFamily="34" charset="0"/>
                <a:cs typeface="Verdana" pitchFamily="34" charset="0"/>
              </a:rPr>
              <a:t>Source:  </a:t>
            </a:r>
            <a:r>
              <a:rPr lang="en-US" sz="1200" dirty="0">
                <a:ea typeface="Verdana" pitchFamily="34" charset="0"/>
                <a:cs typeface="Verdana" pitchFamily="34" charset="0"/>
                <a:hlinkClick r:id="rId28"/>
              </a:rPr>
              <a:t>http://</a:t>
            </a:r>
            <a:r>
              <a:rPr lang="en-US" sz="1200" dirty="0" smtClean="0">
                <a:ea typeface="Verdana" pitchFamily="34" charset="0"/>
                <a:cs typeface="Verdana" pitchFamily="34" charset="0"/>
                <a:hlinkClick r:id="rId28"/>
              </a:rPr>
              <a:t>www.programmableweb.com/</a:t>
            </a:r>
            <a:r>
              <a:rPr lang="en-US" sz="1200" dirty="0">
                <a:ea typeface="Verdana" pitchFamily="34" charset="0"/>
                <a:cs typeface="Verdana" pitchFamily="34" charset="0"/>
              </a:rPr>
              <a:t> </a:t>
            </a:r>
          </a:p>
        </p:txBody>
      </p:sp>
      <p:pic>
        <p:nvPicPr>
          <p:cNvPr id="8" name="Picture 7"/>
          <p:cNvPicPr>
            <a:picLocks noChangeAspect="1"/>
          </p:cNvPicPr>
          <p:nvPr/>
        </p:nvPicPr>
        <p:blipFill>
          <a:blip r:embed="rId29"/>
          <a:stretch>
            <a:fillRect/>
          </a:stretch>
        </p:blipFill>
        <p:spPr>
          <a:xfrm>
            <a:off x="7367405" y="2394889"/>
            <a:ext cx="1476609" cy="638420"/>
          </a:xfrm>
          <a:prstGeom prst="rect">
            <a:avLst/>
          </a:prstGeom>
        </p:spPr>
      </p:pic>
    </p:spTree>
    <p:extLst>
      <p:ext uri="{BB962C8B-B14F-4D97-AF65-F5344CB8AC3E}">
        <p14:creationId xmlns:p14="http://schemas.microsoft.com/office/powerpoint/2010/main" val="35472540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37871906"/>
              </p:ext>
            </p:extLst>
          </p:nvPr>
        </p:nvGraphicFramePr>
        <p:xfrm>
          <a:off x="2662612" y="1528984"/>
          <a:ext cx="6083046" cy="3133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US" smtClean="0"/>
              <a:t>Task Scope</a:t>
            </a:r>
            <a:endParaRPr lang="en-US" dirty="0"/>
          </a:p>
        </p:txBody>
      </p:sp>
      <p:sp>
        <p:nvSpPr>
          <p:cNvPr id="6" name="Left Brace 5"/>
          <p:cNvSpPr/>
          <p:nvPr/>
        </p:nvSpPr>
        <p:spPr>
          <a:xfrm>
            <a:off x="2152833" y="2367183"/>
            <a:ext cx="477197" cy="2267713"/>
          </a:xfrm>
          <a:prstGeom prst="leftBrace">
            <a:avLst>
              <a:gd name="adj1" fmla="val 35000"/>
              <a:gd name="adj2" fmla="val 50000"/>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7" name="TextBox 6"/>
          <p:cNvSpPr txBox="1"/>
          <p:nvPr/>
        </p:nvSpPr>
        <p:spPr>
          <a:xfrm>
            <a:off x="717226" y="3331762"/>
            <a:ext cx="1095172" cy="369332"/>
          </a:xfrm>
          <a:prstGeom prst="rect">
            <a:avLst/>
          </a:prstGeom>
          <a:noFill/>
        </p:spPr>
        <p:txBody>
          <a:bodyPr wrap="none" rtlCol="0">
            <a:spAutoFit/>
          </a:bodyPr>
          <a:lstStyle/>
          <a:p>
            <a:pPr>
              <a:spcAft>
                <a:spcPts val="600"/>
              </a:spcAft>
            </a:pPr>
            <a:r>
              <a:rPr lang="en-US" dirty="0" smtClean="0">
                <a:ea typeface="Verdana" pitchFamily="34" charset="0"/>
                <a:cs typeface="Verdana" pitchFamily="34" charset="0"/>
              </a:rPr>
              <a:t>In Scope</a:t>
            </a:r>
            <a:endParaRPr lang="en-US" dirty="0">
              <a:ea typeface="Verdana" pitchFamily="34" charset="0"/>
              <a:cs typeface="Verdana" pitchFamily="34" charset="0"/>
            </a:endParaRPr>
          </a:p>
        </p:txBody>
      </p:sp>
      <p:sp>
        <p:nvSpPr>
          <p:cNvPr id="8" name="TextBox 7"/>
          <p:cNvSpPr txBox="1"/>
          <p:nvPr/>
        </p:nvSpPr>
        <p:spPr>
          <a:xfrm>
            <a:off x="717226" y="1701082"/>
            <a:ext cx="1518364" cy="369332"/>
          </a:xfrm>
          <a:prstGeom prst="rect">
            <a:avLst/>
          </a:prstGeom>
          <a:noFill/>
        </p:spPr>
        <p:txBody>
          <a:bodyPr wrap="none" rtlCol="0">
            <a:spAutoFit/>
          </a:bodyPr>
          <a:lstStyle/>
          <a:p>
            <a:pPr>
              <a:spcAft>
                <a:spcPts val="600"/>
              </a:spcAft>
            </a:pPr>
            <a:r>
              <a:rPr lang="en-US" dirty="0" smtClean="0">
                <a:ea typeface="Verdana" pitchFamily="34" charset="0"/>
                <a:cs typeface="Verdana" pitchFamily="34" charset="0"/>
              </a:rPr>
              <a:t>Not In Scope</a:t>
            </a:r>
            <a:endParaRPr lang="en-US" dirty="0">
              <a:ea typeface="Verdana" pitchFamily="34" charset="0"/>
              <a:cs typeface="Verdana" pitchFamily="34" charset="0"/>
            </a:endParaRPr>
          </a:p>
        </p:txBody>
      </p:sp>
      <p:sp>
        <p:nvSpPr>
          <p:cNvPr id="9" name="Content Placeholder 1"/>
          <p:cNvSpPr txBox="1">
            <a:spLocks/>
          </p:cNvSpPr>
          <p:nvPr/>
        </p:nvSpPr>
        <p:spPr>
          <a:xfrm>
            <a:off x="717223" y="4862576"/>
            <a:ext cx="8123009" cy="1488873"/>
          </a:xfrm>
          <a:prstGeom prst="rect">
            <a:avLst/>
          </a:prstGeom>
        </p:spPr>
        <p:txBody>
          <a:bodyPr vert="horz" lIns="91440" tIns="45720" rIns="91440" bIns="45720" rtlCol="0">
            <a:normAutofit fontScale="92500" lnSpcReduction="20000"/>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sz="2000" b="1" kern="1200">
                <a:solidFill>
                  <a:schemeClr val="tx1"/>
                </a:solidFill>
                <a:latin typeface="Helvetica LT Std" pitchFamily="34" charset="0"/>
                <a:ea typeface="Verdana" pitchFamily="34" charset="0"/>
                <a:cs typeface="Verdana"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sz="2000" kern="1200">
                <a:solidFill>
                  <a:schemeClr val="tx1"/>
                </a:solidFill>
                <a:latin typeface="Helvetica LT Std" pitchFamily="34" charset="0"/>
                <a:ea typeface="Verdana" pitchFamily="34" charset="0"/>
                <a:cs typeface="Verdana"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Helvetica LT Std"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API content and messaging are not in scope</a:t>
            </a:r>
          </a:p>
          <a:p>
            <a:r>
              <a:rPr lang="en-US" dirty="0" smtClean="0"/>
              <a:t>REST APIs such as HL7 FHIR* do not (and should not) dictate particular security mechanisms</a:t>
            </a:r>
          </a:p>
          <a:p>
            <a:r>
              <a:rPr lang="en-US" dirty="0" smtClean="0"/>
              <a:t>Security elements can be layered over many different APIs serving different kinds of use cases</a:t>
            </a:r>
            <a:endParaRPr lang="en-US" dirty="0"/>
          </a:p>
          <a:p>
            <a:endParaRPr lang="en-US" dirty="0" smtClean="0"/>
          </a:p>
        </p:txBody>
      </p:sp>
      <p:sp>
        <p:nvSpPr>
          <p:cNvPr id="2" name="TextBox 1"/>
          <p:cNvSpPr txBox="1"/>
          <p:nvPr/>
        </p:nvSpPr>
        <p:spPr>
          <a:xfrm>
            <a:off x="516361" y="6302130"/>
            <a:ext cx="7748680" cy="276999"/>
          </a:xfrm>
          <a:prstGeom prst="rect">
            <a:avLst/>
          </a:prstGeom>
          <a:noFill/>
        </p:spPr>
        <p:txBody>
          <a:bodyPr wrap="square" rtlCol="0">
            <a:spAutoFit/>
          </a:bodyPr>
          <a:lstStyle/>
          <a:p>
            <a:pPr>
              <a:spcAft>
                <a:spcPts val="600"/>
              </a:spcAft>
            </a:pPr>
            <a:r>
              <a:rPr lang="en-US" sz="1200" dirty="0" smtClean="0">
                <a:ea typeface="Verdana" pitchFamily="34" charset="0"/>
                <a:cs typeface="Verdana" pitchFamily="34" charset="0"/>
              </a:rPr>
              <a:t>* Health Level 7 Fast Healthcare Interoperability Resources:  http</a:t>
            </a:r>
            <a:r>
              <a:rPr lang="en-US" sz="1200" dirty="0">
                <a:ea typeface="Verdana" pitchFamily="34" charset="0"/>
                <a:cs typeface="Verdana" pitchFamily="34" charset="0"/>
              </a:rPr>
              <a:t>://www.hl7.org/implement/standards/fhir</a:t>
            </a:r>
            <a:r>
              <a:rPr lang="en-US" sz="1200" dirty="0" smtClean="0">
                <a:ea typeface="Verdana" pitchFamily="34" charset="0"/>
                <a:cs typeface="Verdana" pitchFamily="34" charset="0"/>
              </a:rPr>
              <a:t>/ </a:t>
            </a:r>
            <a:endParaRPr lang="en-US" sz="1200" dirty="0">
              <a:ea typeface="Verdana" pitchFamily="34" charset="0"/>
              <a:cs typeface="Verdana" pitchFamily="34" charset="0"/>
            </a:endParaRPr>
          </a:p>
        </p:txBody>
      </p:sp>
    </p:spTree>
    <p:extLst>
      <p:ext uri="{BB962C8B-B14F-4D97-AF65-F5344CB8AC3E}">
        <p14:creationId xmlns:p14="http://schemas.microsoft.com/office/powerpoint/2010/main" val="26783402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2334" y="1399640"/>
            <a:ext cx="8123009" cy="1496567"/>
          </a:xfrm>
        </p:spPr>
        <p:txBody>
          <a:bodyPr>
            <a:normAutofit/>
          </a:bodyPr>
          <a:lstStyle/>
          <a:p>
            <a:pPr marL="0" indent="0">
              <a:buNone/>
            </a:pPr>
            <a:r>
              <a:rPr lang="en-US" sz="1800" dirty="0" smtClean="0"/>
              <a:t>A stack of interrelated protocols in wide use on the web can help meet security requirements for </a:t>
            </a:r>
            <a:r>
              <a:rPr lang="en-US" sz="1800" dirty="0" err="1" smtClean="0"/>
              <a:t>RESTful</a:t>
            </a:r>
            <a:r>
              <a:rPr lang="en-US" sz="1800" dirty="0" smtClean="0"/>
              <a:t> interfaces:</a:t>
            </a:r>
            <a:endParaRPr lang="en-US" sz="1800" dirty="0"/>
          </a:p>
        </p:txBody>
      </p:sp>
      <p:sp>
        <p:nvSpPr>
          <p:cNvPr id="4" name="Title 3"/>
          <p:cNvSpPr>
            <a:spLocks noGrp="1"/>
          </p:cNvSpPr>
          <p:nvPr>
            <p:ph type="title"/>
          </p:nvPr>
        </p:nvSpPr>
        <p:spPr/>
        <p:txBody>
          <a:bodyPr>
            <a:normAutofit fontScale="90000"/>
          </a:bodyPr>
          <a:lstStyle/>
          <a:p>
            <a:r>
              <a:rPr lang="en-US" dirty="0" smtClean="0"/>
              <a:t>Open Security Standards for RESTful Interfaces</a:t>
            </a:r>
            <a:endParaRPr lang="en-US" dirty="0"/>
          </a:p>
        </p:txBody>
      </p:sp>
      <p:sp>
        <p:nvSpPr>
          <p:cNvPr id="5" name="Rectangle 4"/>
          <p:cNvSpPr/>
          <p:nvPr/>
        </p:nvSpPr>
        <p:spPr>
          <a:xfrm>
            <a:off x="728444" y="4562737"/>
            <a:ext cx="4544568" cy="466344"/>
          </a:xfrm>
          <a:prstGeom prst="rect">
            <a:avLst/>
          </a:prstGeom>
          <a:solidFill>
            <a:schemeClr val="accent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TLS (Secure Transport)</a:t>
            </a:r>
            <a:endParaRPr lang="en-US" dirty="0">
              <a:solidFill>
                <a:schemeClr val="bg1"/>
              </a:solidFill>
            </a:endParaRPr>
          </a:p>
        </p:txBody>
      </p:sp>
      <p:sp>
        <p:nvSpPr>
          <p:cNvPr id="6" name="Rectangle 5"/>
          <p:cNvSpPr/>
          <p:nvPr/>
        </p:nvSpPr>
        <p:spPr>
          <a:xfrm>
            <a:off x="5364452" y="3785497"/>
            <a:ext cx="3259836" cy="1243584"/>
          </a:xfrm>
          <a:prstGeom prst="rec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bg1"/>
                </a:solidFill>
              </a:rPr>
              <a:t>JOSE</a:t>
            </a:r>
          </a:p>
          <a:p>
            <a:pPr algn="ctr"/>
            <a:r>
              <a:rPr lang="en-US" dirty="0" smtClean="0">
                <a:solidFill>
                  <a:schemeClr val="bg1"/>
                </a:solidFill>
              </a:rPr>
              <a:t>(Signed &amp; Encrypted Data)</a:t>
            </a:r>
            <a:endParaRPr lang="en-US" dirty="0">
              <a:solidFill>
                <a:schemeClr val="bg1"/>
              </a:solidFill>
            </a:endParaRPr>
          </a:p>
        </p:txBody>
      </p:sp>
      <p:sp>
        <p:nvSpPr>
          <p:cNvPr id="7" name="Rectangle 6"/>
          <p:cNvSpPr/>
          <p:nvPr/>
        </p:nvSpPr>
        <p:spPr>
          <a:xfrm>
            <a:off x="5626580" y="4530733"/>
            <a:ext cx="589788" cy="376428"/>
          </a:xfrm>
          <a:prstGeom prst="rect">
            <a:avLst/>
          </a:prstGeom>
          <a:solidFill>
            <a:schemeClr val="bg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JWK</a:t>
            </a:r>
            <a:endParaRPr lang="en-US" sz="1400" dirty="0">
              <a:solidFill>
                <a:schemeClr val="tx1"/>
              </a:solidFill>
            </a:endParaRPr>
          </a:p>
        </p:txBody>
      </p:sp>
      <p:sp>
        <p:nvSpPr>
          <p:cNvPr id="11" name="Rectangle 10"/>
          <p:cNvSpPr/>
          <p:nvPr/>
        </p:nvSpPr>
        <p:spPr>
          <a:xfrm>
            <a:off x="5364452" y="3239143"/>
            <a:ext cx="3246120" cy="419100"/>
          </a:xfrm>
          <a:prstGeom prst="rect">
            <a:avLst/>
          </a:prstGeom>
          <a:solidFill>
            <a:schemeClr val="accent4"/>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tx1"/>
                </a:solidFill>
              </a:rPr>
              <a:t>JWT (Secure Tokens)</a:t>
            </a:r>
            <a:endParaRPr lang="en-US" dirty="0">
              <a:solidFill>
                <a:schemeClr val="tx1"/>
              </a:solidFill>
            </a:endParaRPr>
          </a:p>
        </p:txBody>
      </p:sp>
      <p:sp>
        <p:nvSpPr>
          <p:cNvPr id="12" name="Rectangle 11"/>
          <p:cNvSpPr/>
          <p:nvPr/>
        </p:nvSpPr>
        <p:spPr>
          <a:xfrm>
            <a:off x="3105884" y="2703457"/>
            <a:ext cx="5518404" cy="419100"/>
          </a:xfrm>
          <a:prstGeom prst="rect">
            <a:avLst/>
          </a:prstGeom>
          <a:solidFill>
            <a:schemeClr val="accent5"/>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bg1"/>
                </a:solidFill>
              </a:rPr>
              <a:t>OpenID Connect (Federated Authentication)</a:t>
            </a:r>
            <a:endParaRPr lang="en-US" dirty="0">
              <a:solidFill>
                <a:schemeClr val="bg1"/>
              </a:solidFill>
            </a:endParaRPr>
          </a:p>
        </p:txBody>
      </p:sp>
      <p:sp>
        <p:nvSpPr>
          <p:cNvPr id="13" name="Rectangle 12"/>
          <p:cNvSpPr/>
          <p:nvPr/>
        </p:nvSpPr>
        <p:spPr>
          <a:xfrm>
            <a:off x="728444" y="3239143"/>
            <a:ext cx="4544568" cy="1178814"/>
          </a:xfrm>
          <a:prstGeom prst="rect">
            <a:avLst/>
          </a:prstGeom>
          <a:solidFill>
            <a:schemeClr val="accent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smtClean="0">
                <a:solidFill>
                  <a:schemeClr val="tx1"/>
                </a:solidFill>
              </a:rPr>
              <a:t>OAuth (Authorization)</a:t>
            </a:r>
            <a:endParaRPr lang="en-US" dirty="0">
              <a:solidFill>
                <a:schemeClr val="tx1"/>
              </a:solidFill>
            </a:endParaRPr>
          </a:p>
        </p:txBody>
      </p:sp>
      <p:sp>
        <p:nvSpPr>
          <p:cNvPr id="14" name="Rectangle 13"/>
          <p:cNvSpPr/>
          <p:nvPr/>
        </p:nvSpPr>
        <p:spPr>
          <a:xfrm>
            <a:off x="729968" y="2197489"/>
            <a:ext cx="7894320" cy="419100"/>
          </a:xfrm>
          <a:prstGeom prst="rect">
            <a:avLst/>
          </a:prstGeom>
          <a:solidFill>
            <a:schemeClr val="bg2">
              <a:lumMod val="2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bg1"/>
                </a:solidFill>
              </a:rPr>
              <a:t>UMA (User-Managed Access)</a:t>
            </a:r>
            <a:endParaRPr lang="en-US" dirty="0">
              <a:solidFill>
                <a:schemeClr val="bg1"/>
              </a:solidFill>
            </a:endParaRPr>
          </a:p>
        </p:txBody>
      </p:sp>
      <p:sp>
        <p:nvSpPr>
          <p:cNvPr id="15" name="Rectangle 14"/>
          <p:cNvSpPr/>
          <p:nvPr/>
        </p:nvSpPr>
        <p:spPr>
          <a:xfrm>
            <a:off x="6368768" y="4530733"/>
            <a:ext cx="589788" cy="376428"/>
          </a:xfrm>
          <a:prstGeom prst="rect">
            <a:avLst/>
          </a:prstGeom>
          <a:solidFill>
            <a:schemeClr val="bg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JWS</a:t>
            </a:r>
            <a:endParaRPr lang="en-US" sz="1400" dirty="0">
              <a:solidFill>
                <a:schemeClr val="tx1"/>
              </a:solidFill>
            </a:endParaRPr>
          </a:p>
        </p:txBody>
      </p:sp>
      <p:sp>
        <p:nvSpPr>
          <p:cNvPr id="16" name="Rectangle 15"/>
          <p:cNvSpPr/>
          <p:nvPr/>
        </p:nvSpPr>
        <p:spPr>
          <a:xfrm>
            <a:off x="7110956" y="4530733"/>
            <a:ext cx="589788" cy="376428"/>
          </a:xfrm>
          <a:prstGeom prst="rect">
            <a:avLst/>
          </a:prstGeom>
          <a:solidFill>
            <a:schemeClr val="bg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JWE</a:t>
            </a:r>
            <a:endParaRPr lang="en-US" sz="1400" dirty="0">
              <a:solidFill>
                <a:schemeClr val="tx1"/>
              </a:solidFill>
            </a:endParaRPr>
          </a:p>
        </p:txBody>
      </p:sp>
      <p:sp>
        <p:nvSpPr>
          <p:cNvPr id="17" name="Rectangle 16"/>
          <p:cNvSpPr/>
          <p:nvPr/>
        </p:nvSpPr>
        <p:spPr>
          <a:xfrm>
            <a:off x="7853144" y="4530733"/>
            <a:ext cx="589788" cy="376428"/>
          </a:xfrm>
          <a:prstGeom prst="rect">
            <a:avLst/>
          </a:prstGeom>
          <a:solidFill>
            <a:schemeClr val="bg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JWA</a:t>
            </a:r>
            <a:endParaRPr lang="en-US" sz="1400" dirty="0">
              <a:solidFill>
                <a:schemeClr val="tx1"/>
              </a:solidFill>
            </a:endParaRPr>
          </a:p>
        </p:txBody>
      </p:sp>
      <p:sp>
        <p:nvSpPr>
          <p:cNvPr id="9" name="TextBox 8"/>
          <p:cNvSpPr txBox="1"/>
          <p:nvPr/>
        </p:nvSpPr>
        <p:spPr>
          <a:xfrm>
            <a:off x="728445" y="5163193"/>
            <a:ext cx="2708148" cy="1323439"/>
          </a:xfrm>
          <a:prstGeom prst="rect">
            <a:avLst/>
          </a:prstGeom>
          <a:noFill/>
        </p:spPr>
        <p:txBody>
          <a:bodyPr wrap="square" rtlCol="0">
            <a:spAutoFit/>
          </a:bodyPr>
          <a:lstStyle/>
          <a:p>
            <a:pPr>
              <a:spcAft>
                <a:spcPts val="600"/>
              </a:spcAft>
            </a:pPr>
            <a:r>
              <a:rPr lang="en-US" sz="1200" b="1" dirty="0" smtClean="0">
                <a:solidFill>
                  <a:schemeClr val="tx2"/>
                </a:solidFill>
                <a:ea typeface="Verdana" pitchFamily="34" charset="0"/>
                <a:cs typeface="Verdana" pitchFamily="34" charset="0"/>
              </a:rPr>
              <a:t>Acronyms:</a:t>
            </a:r>
          </a:p>
          <a:p>
            <a:pPr>
              <a:spcAft>
                <a:spcPts val="600"/>
              </a:spcAft>
            </a:pPr>
            <a:r>
              <a:rPr lang="en-US" sz="1200" b="1" dirty="0" smtClean="0">
                <a:ea typeface="Verdana" pitchFamily="34" charset="0"/>
                <a:cs typeface="Verdana" pitchFamily="34" charset="0"/>
              </a:rPr>
              <a:t>TLS:</a:t>
            </a:r>
            <a:r>
              <a:rPr lang="en-US" sz="1200" dirty="0" smtClean="0">
                <a:ea typeface="Verdana" pitchFamily="34" charset="0"/>
                <a:cs typeface="Verdana" pitchFamily="34" charset="0"/>
              </a:rPr>
              <a:t> Transport Layer Security</a:t>
            </a:r>
          </a:p>
          <a:p>
            <a:pPr>
              <a:spcAft>
                <a:spcPts val="600"/>
              </a:spcAft>
            </a:pPr>
            <a:r>
              <a:rPr lang="en-US" sz="1200" b="1" dirty="0">
                <a:ea typeface="Verdana" pitchFamily="34" charset="0"/>
                <a:cs typeface="Verdana" pitchFamily="34" charset="0"/>
              </a:rPr>
              <a:t>JSON:</a:t>
            </a:r>
            <a:r>
              <a:rPr lang="en-US" sz="1200" dirty="0">
                <a:ea typeface="Verdana" pitchFamily="34" charset="0"/>
                <a:cs typeface="Verdana" pitchFamily="34" charset="0"/>
              </a:rPr>
              <a:t> JavaScript Object </a:t>
            </a:r>
            <a:r>
              <a:rPr lang="en-US" sz="1200" dirty="0" smtClean="0">
                <a:ea typeface="Verdana" pitchFamily="34" charset="0"/>
                <a:cs typeface="Verdana" pitchFamily="34" charset="0"/>
              </a:rPr>
              <a:t>Notation</a:t>
            </a:r>
          </a:p>
          <a:p>
            <a:pPr>
              <a:spcAft>
                <a:spcPts val="600"/>
              </a:spcAft>
            </a:pPr>
            <a:r>
              <a:rPr lang="en-US" sz="1200" b="1" dirty="0" smtClean="0">
                <a:ea typeface="Verdana" pitchFamily="34" charset="0"/>
                <a:cs typeface="Verdana" pitchFamily="34" charset="0"/>
              </a:rPr>
              <a:t>JWK:</a:t>
            </a:r>
            <a:r>
              <a:rPr lang="en-US" sz="1200" dirty="0" smtClean="0">
                <a:ea typeface="Verdana" pitchFamily="34" charset="0"/>
                <a:cs typeface="Verdana" pitchFamily="34" charset="0"/>
              </a:rPr>
              <a:t> JSON Web Key</a:t>
            </a:r>
          </a:p>
          <a:p>
            <a:pPr>
              <a:spcAft>
                <a:spcPts val="600"/>
              </a:spcAft>
            </a:pPr>
            <a:r>
              <a:rPr lang="en-US" sz="1200" b="1" dirty="0" smtClean="0">
                <a:ea typeface="Verdana" pitchFamily="34" charset="0"/>
                <a:cs typeface="Verdana" pitchFamily="34" charset="0"/>
              </a:rPr>
              <a:t>JWS:</a:t>
            </a:r>
            <a:r>
              <a:rPr lang="en-US" sz="1200" dirty="0" smtClean="0">
                <a:ea typeface="Verdana" pitchFamily="34" charset="0"/>
                <a:cs typeface="Verdana" pitchFamily="34" charset="0"/>
              </a:rPr>
              <a:t> JSON Web Signature</a:t>
            </a:r>
          </a:p>
        </p:txBody>
      </p:sp>
      <p:sp>
        <p:nvSpPr>
          <p:cNvPr id="18" name="TextBox 17"/>
          <p:cNvSpPr txBox="1"/>
          <p:nvPr/>
        </p:nvSpPr>
        <p:spPr>
          <a:xfrm>
            <a:off x="3436592" y="5436735"/>
            <a:ext cx="3521964" cy="1061829"/>
          </a:xfrm>
          <a:prstGeom prst="rect">
            <a:avLst/>
          </a:prstGeom>
          <a:noFill/>
        </p:spPr>
        <p:txBody>
          <a:bodyPr wrap="square" rtlCol="0">
            <a:spAutoFit/>
          </a:bodyPr>
          <a:lstStyle/>
          <a:p>
            <a:pPr>
              <a:spcAft>
                <a:spcPts val="600"/>
              </a:spcAft>
            </a:pPr>
            <a:r>
              <a:rPr lang="en-US" sz="1200" b="1" dirty="0">
                <a:ea typeface="Verdana" pitchFamily="34" charset="0"/>
                <a:cs typeface="Verdana" pitchFamily="34" charset="0"/>
              </a:rPr>
              <a:t>JWE: </a:t>
            </a:r>
            <a:r>
              <a:rPr lang="en-US" sz="1200" dirty="0">
                <a:ea typeface="Verdana" pitchFamily="34" charset="0"/>
                <a:cs typeface="Verdana" pitchFamily="34" charset="0"/>
              </a:rPr>
              <a:t>JSON Web </a:t>
            </a:r>
            <a:r>
              <a:rPr lang="en-US" sz="1200" dirty="0" smtClean="0">
                <a:ea typeface="Verdana" pitchFamily="34" charset="0"/>
                <a:cs typeface="Verdana" pitchFamily="34" charset="0"/>
              </a:rPr>
              <a:t>Encryption</a:t>
            </a:r>
            <a:endParaRPr lang="en-US" sz="1200" b="1" dirty="0" smtClean="0">
              <a:ea typeface="Verdana" pitchFamily="34" charset="0"/>
              <a:cs typeface="Verdana" pitchFamily="34" charset="0"/>
            </a:endParaRPr>
          </a:p>
          <a:p>
            <a:pPr>
              <a:spcAft>
                <a:spcPts val="600"/>
              </a:spcAft>
            </a:pPr>
            <a:r>
              <a:rPr lang="en-US" sz="1200" b="1" dirty="0" smtClean="0">
                <a:ea typeface="Verdana" pitchFamily="34" charset="0"/>
                <a:cs typeface="Verdana" pitchFamily="34" charset="0"/>
              </a:rPr>
              <a:t>JWA:</a:t>
            </a:r>
            <a:r>
              <a:rPr lang="en-US" sz="1200" dirty="0" smtClean="0">
                <a:ea typeface="Verdana" pitchFamily="34" charset="0"/>
                <a:cs typeface="Verdana" pitchFamily="34" charset="0"/>
              </a:rPr>
              <a:t> JSON Web Algorithms</a:t>
            </a:r>
          </a:p>
          <a:p>
            <a:pPr>
              <a:spcAft>
                <a:spcPts val="600"/>
              </a:spcAft>
            </a:pPr>
            <a:r>
              <a:rPr lang="en-US" sz="1200" b="1" dirty="0" smtClean="0">
                <a:ea typeface="Verdana" pitchFamily="34" charset="0"/>
                <a:cs typeface="Verdana" pitchFamily="34" charset="0"/>
              </a:rPr>
              <a:t>JOSE:</a:t>
            </a:r>
            <a:r>
              <a:rPr lang="en-US" sz="1200" dirty="0" smtClean="0">
                <a:ea typeface="Verdana" pitchFamily="34" charset="0"/>
                <a:cs typeface="Verdana" pitchFamily="34" charset="0"/>
              </a:rPr>
              <a:t> JSON Object Signatures &amp; Encryption</a:t>
            </a:r>
          </a:p>
          <a:p>
            <a:pPr>
              <a:spcAft>
                <a:spcPts val="600"/>
              </a:spcAft>
            </a:pPr>
            <a:r>
              <a:rPr lang="en-US" sz="1200" b="1" dirty="0" smtClean="0">
                <a:ea typeface="Verdana" pitchFamily="34" charset="0"/>
                <a:cs typeface="Verdana" pitchFamily="34" charset="0"/>
              </a:rPr>
              <a:t>JWT:</a:t>
            </a:r>
            <a:r>
              <a:rPr lang="en-US" sz="1200" dirty="0" smtClean="0">
                <a:ea typeface="Verdana" pitchFamily="34" charset="0"/>
                <a:cs typeface="Verdana" pitchFamily="34" charset="0"/>
              </a:rPr>
              <a:t> JSON Web Tokens</a:t>
            </a:r>
          </a:p>
        </p:txBody>
      </p:sp>
      <p:sp>
        <p:nvSpPr>
          <p:cNvPr id="19" name="Rectangle 18"/>
          <p:cNvSpPr/>
          <p:nvPr/>
        </p:nvSpPr>
        <p:spPr>
          <a:xfrm>
            <a:off x="728444" y="5163193"/>
            <a:ext cx="6041136" cy="133537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8755343" y="2399251"/>
            <a:ext cx="0" cy="2374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5400000">
            <a:off x="8358004" y="3519744"/>
            <a:ext cx="1043876" cy="276999"/>
          </a:xfrm>
          <a:prstGeom prst="rect">
            <a:avLst/>
          </a:prstGeom>
          <a:noFill/>
        </p:spPr>
        <p:txBody>
          <a:bodyPr wrap="none" rtlCol="0">
            <a:spAutoFit/>
          </a:bodyPr>
          <a:lstStyle/>
          <a:p>
            <a:pPr>
              <a:spcAft>
                <a:spcPts val="600"/>
              </a:spcAft>
            </a:pPr>
            <a:r>
              <a:rPr lang="en-US" sz="1200" dirty="0" smtClean="0">
                <a:ea typeface="Verdana" pitchFamily="34" charset="0"/>
                <a:cs typeface="Verdana" pitchFamily="34" charset="0"/>
              </a:rPr>
              <a:t>Dependency</a:t>
            </a:r>
            <a:endParaRPr lang="en-US" sz="1200" dirty="0">
              <a:ea typeface="Verdana" pitchFamily="34" charset="0"/>
              <a:cs typeface="Verdana" pitchFamily="34" charset="0"/>
            </a:endParaRPr>
          </a:p>
        </p:txBody>
      </p:sp>
    </p:spTree>
    <p:extLst>
      <p:ext uri="{BB962C8B-B14F-4D97-AF65-F5344CB8AC3E}">
        <p14:creationId xmlns:p14="http://schemas.microsoft.com/office/powerpoint/2010/main" val="3376493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8439" y="1409858"/>
            <a:ext cx="8267485" cy="4646845"/>
            <a:chOff x="541956" y="1076085"/>
            <a:chExt cx="8267485" cy="4646845"/>
          </a:xfrm>
        </p:grpSpPr>
        <p:sp>
          <p:nvSpPr>
            <p:cNvPr id="47" name="TextBox 46"/>
            <p:cNvSpPr txBox="1"/>
            <p:nvPr/>
          </p:nvSpPr>
          <p:spPr>
            <a:xfrm rot="16200000">
              <a:off x="195509" y="3230230"/>
              <a:ext cx="1848583" cy="338554"/>
            </a:xfrm>
            <a:prstGeom prst="rect">
              <a:avLst/>
            </a:prstGeom>
            <a:solidFill>
              <a:srgbClr val="C1CD23">
                <a:lumMod val="60000"/>
                <a:lumOff val="40000"/>
              </a:srgbClr>
            </a:solidFill>
            <a:ln>
              <a:solidFill>
                <a:srgbClr val="C1CD23">
                  <a:lumMod val="50000"/>
                </a:srgbClr>
              </a:solidFill>
            </a:ln>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ea typeface="Verdana" pitchFamily="34" charset="0"/>
                  <a:cs typeface="Verdana" pitchFamily="34" charset="0"/>
                </a:rPr>
                <a:t>Producing System</a:t>
              </a:r>
              <a:endParaRPr kumimoji="0" lang="en-US" sz="1600" b="0" i="0" u="none" strike="noStrike" kern="0" cap="none" spc="0" normalizeH="0" baseline="0" noProof="0" dirty="0">
                <a:ln>
                  <a:noFill/>
                </a:ln>
                <a:solidFill>
                  <a:sysClr val="windowText" lastClr="000000"/>
                </a:solidFill>
                <a:effectLst/>
                <a:uLnTx/>
                <a:uFillTx/>
                <a:ea typeface="Verdana" pitchFamily="34" charset="0"/>
                <a:cs typeface="Verdana" pitchFamily="34" charset="0"/>
              </a:endParaRPr>
            </a:p>
          </p:txBody>
        </p:sp>
        <p:sp>
          <p:nvSpPr>
            <p:cNvPr id="48" name="TextBox 47"/>
            <p:cNvSpPr txBox="1"/>
            <p:nvPr/>
          </p:nvSpPr>
          <p:spPr>
            <a:xfrm rot="5400000">
              <a:off x="7217123" y="3230230"/>
              <a:ext cx="1962397" cy="338554"/>
            </a:xfrm>
            <a:prstGeom prst="rect">
              <a:avLst/>
            </a:prstGeom>
            <a:solidFill>
              <a:srgbClr val="C6401D">
                <a:lumMod val="60000"/>
                <a:lumOff val="40000"/>
              </a:srgbClr>
            </a:solidFill>
            <a:ln>
              <a:solidFill>
                <a:srgbClr val="C6401D"/>
              </a:solidFill>
            </a:ln>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ea typeface="Verdana" pitchFamily="34" charset="0"/>
                  <a:cs typeface="Verdana" pitchFamily="34" charset="0"/>
                </a:rPr>
                <a:t>Consuming System</a:t>
              </a:r>
              <a:endParaRPr kumimoji="0" lang="en-US" sz="1600" b="0" i="0" u="none" strike="noStrike" kern="0" cap="none" spc="0" normalizeH="0" baseline="0" noProof="0" dirty="0">
                <a:ln>
                  <a:noFill/>
                </a:ln>
                <a:solidFill>
                  <a:sysClr val="windowText" lastClr="000000"/>
                </a:solidFill>
                <a:effectLst/>
                <a:uLnTx/>
                <a:uFillTx/>
                <a:ea typeface="Verdana" pitchFamily="34" charset="0"/>
                <a:cs typeface="Verdana" pitchFamily="34" charset="0"/>
              </a:endParaRPr>
            </a:p>
          </p:txBody>
        </p:sp>
        <p:sp>
          <p:nvSpPr>
            <p:cNvPr id="49" name="Right Arrow 48"/>
            <p:cNvSpPr/>
            <p:nvPr/>
          </p:nvSpPr>
          <p:spPr>
            <a:xfrm>
              <a:off x="1299037" y="3277367"/>
              <a:ext cx="449769" cy="244280"/>
            </a:xfrm>
            <a:prstGeom prst="rightArrow">
              <a:avLst/>
            </a:prstGeom>
            <a:solidFill>
              <a:srgbClr val="F7901E">
                <a:lumMod val="60000"/>
                <a:lumOff val="40000"/>
              </a:srgbClr>
            </a:solidFill>
            <a:ln w="6350" cap="flat" cmpd="sng" algn="ctr">
              <a:solidFill>
                <a:srgbClr val="C6401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a:ea typeface="+mn-ea"/>
                <a:cs typeface="+mn-cs"/>
              </a:endParaRPr>
            </a:p>
          </p:txBody>
        </p:sp>
        <p:sp>
          <p:nvSpPr>
            <p:cNvPr id="50" name="Right Arrow 49"/>
            <p:cNvSpPr/>
            <p:nvPr/>
          </p:nvSpPr>
          <p:spPr>
            <a:xfrm>
              <a:off x="7569315" y="3277367"/>
              <a:ext cx="449771" cy="244280"/>
            </a:xfrm>
            <a:prstGeom prst="rightArrow">
              <a:avLst/>
            </a:prstGeom>
            <a:solidFill>
              <a:srgbClr val="F7901E">
                <a:lumMod val="60000"/>
                <a:lumOff val="40000"/>
              </a:srgbClr>
            </a:solidFill>
            <a:ln w="6350" cap="flat" cmpd="sng" algn="ctr">
              <a:solidFill>
                <a:srgbClr val="C6401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a:ea typeface="+mn-ea"/>
                <a:cs typeface="+mn-cs"/>
              </a:endParaRPr>
            </a:p>
          </p:txBody>
        </p:sp>
        <p:sp>
          <p:nvSpPr>
            <p:cNvPr id="51" name="Rounded Rectangle 50"/>
            <p:cNvSpPr/>
            <p:nvPr/>
          </p:nvSpPr>
          <p:spPr>
            <a:xfrm rot="16200000">
              <a:off x="59568" y="3248850"/>
              <a:ext cx="1266092" cy="301315"/>
            </a:xfrm>
            <a:prstGeom prst="roundRect">
              <a:avLst/>
            </a:prstGeom>
            <a:solidFill>
              <a:srgbClr val="C1CD23">
                <a:lumMod val="20000"/>
                <a:lumOff val="80000"/>
              </a:srgbClr>
            </a:solidFill>
            <a:ln w="6350" cap="flat" cmpd="sng" algn="ctr">
              <a:solidFill>
                <a:srgbClr val="C1CD23">
                  <a:lumMod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Arial"/>
                  <a:ea typeface="+mn-ea"/>
                  <a:cs typeface="+mn-cs"/>
                </a:rPr>
                <a:t>End User</a:t>
              </a:r>
            </a:p>
          </p:txBody>
        </p:sp>
        <p:sp>
          <p:nvSpPr>
            <p:cNvPr id="52" name="Rounded Rectangle 51"/>
            <p:cNvSpPr/>
            <p:nvPr/>
          </p:nvSpPr>
          <p:spPr>
            <a:xfrm rot="5400000">
              <a:off x="8025519" y="3248631"/>
              <a:ext cx="1266092" cy="301752"/>
            </a:xfrm>
            <a:prstGeom prst="roundRect">
              <a:avLst/>
            </a:prstGeom>
            <a:solidFill>
              <a:srgbClr val="C6401D">
                <a:lumMod val="40000"/>
                <a:lumOff val="60000"/>
              </a:srgbClr>
            </a:solidFill>
            <a:ln w="6350" cap="flat" cmpd="sng" algn="ctr">
              <a:solidFill>
                <a:srgbClr val="C6401D"/>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Arial"/>
                  <a:ea typeface="+mn-ea"/>
                  <a:cs typeface="+mn-cs"/>
                </a:rPr>
                <a:t>End User</a:t>
              </a:r>
            </a:p>
          </p:txBody>
        </p:sp>
        <p:sp>
          <p:nvSpPr>
            <p:cNvPr id="53" name="Rounded Rectangle 52"/>
            <p:cNvSpPr/>
            <p:nvPr/>
          </p:nvSpPr>
          <p:spPr>
            <a:xfrm>
              <a:off x="1748807" y="1089384"/>
              <a:ext cx="5820508" cy="4633546"/>
            </a:xfrm>
            <a:prstGeom prst="roundRect">
              <a:avLst>
                <a:gd name="adj" fmla="val 7334"/>
              </a:avLst>
            </a:prstGeom>
            <a:solidFill>
              <a:srgbClr val="F7901E">
                <a:lumMod val="60000"/>
                <a:lumOff val="40000"/>
              </a:srgbClr>
            </a:solidFill>
            <a:ln w="6350" cap="flat" cmpd="sng" algn="ctr">
              <a:solidFill>
                <a:srgbClr val="C6401D"/>
              </a:solidFill>
              <a:prstDash val="solid"/>
            </a:ln>
            <a:effectLst>
              <a:outerShdw blurRad="50800" dist="38100" dir="2700000" algn="tl" rotWithShape="0">
                <a:prstClr val="black">
                  <a:alpha val="40000"/>
                </a:prstClr>
              </a:outerShdw>
            </a:effectLst>
          </p:spPr>
          <p:txBody>
            <a:bodyPr vert="horz"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cs typeface="+mn-cs"/>
              </a:endParaRPr>
            </a:p>
          </p:txBody>
        </p:sp>
        <p:sp>
          <p:nvSpPr>
            <p:cNvPr id="54" name="Rectangle 53"/>
            <p:cNvSpPr/>
            <p:nvPr/>
          </p:nvSpPr>
          <p:spPr>
            <a:xfrm>
              <a:off x="1968491" y="1076085"/>
              <a:ext cx="4995252"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7901E">
                      <a:lumMod val="50000"/>
                    </a:srgbClr>
                  </a:solidFill>
                  <a:effectLst/>
                  <a:uLnTx/>
                  <a:uFillTx/>
                </a:rPr>
                <a:t>Information </a:t>
              </a:r>
              <a:r>
                <a:rPr kumimoji="0" lang="en-US" sz="1800" b="0" i="0" u="none" strike="noStrike" kern="0" cap="none" spc="0" normalizeH="0" baseline="0" noProof="0" dirty="0" smtClean="0">
                  <a:ln>
                    <a:noFill/>
                  </a:ln>
                  <a:solidFill>
                    <a:srgbClr val="F7901E">
                      <a:lumMod val="50000"/>
                    </a:srgbClr>
                  </a:solidFill>
                  <a:effectLst/>
                  <a:uLnTx/>
                  <a:uFillTx/>
                </a:rPr>
                <a:t>Exchange</a:t>
              </a:r>
              <a:endParaRPr kumimoji="0" lang="en-US" sz="1800" b="0" i="0" u="none" strike="noStrike" kern="0" cap="none" spc="0" normalizeH="0" baseline="0" noProof="0" dirty="0">
                <a:ln>
                  <a:noFill/>
                </a:ln>
                <a:solidFill>
                  <a:srgbClr val="F7901E">
                    <a:lumMod val="50000"/>
                  </a:srgbClr>
                </a:solidFill>
                <a:effectLst/>
                <a:uLnTx/>
                <a:uFillTx/>
              </a:endParaRPr>
            </a:p>
          </p:txBody>
        </p:sp>
        <p:sp>
          <p:nvSpPr>
            <p:cNvPr id="55" name="Rounded Rectangle 54"/>
            <p:cNvSpPr/>
            <p:nvPr/>
          </p:nvSpPr>
          <p:spPr>
            <a:xfrm>
              <a:off x="1873161" y="1410249"/>
              <a:ext cx="5555043" cy="4187659"/>
            </a:xfrm>
            <a:prstGeom prst="roundRect">
              <a:avLst>
                <a:gd name="adj" fmla="val 7334"/>
              </a:avLst>
            </a:prstGeom>
            <a:solidFill>
              <a:schemeClr val="bg1">
                <a:lumMod val="95000"/>
              </a:schemeClr>
            </a:solidFill>
            <a:ln w="6350" cap="flat" cmpd="sng" algn="ctr">
              <a:solidFill>
                <a:schemeClr val="bg2">
                  <a:lumMod val="50000"/>
                </a:schemeClr>
              </a:solidFill>
              <a:prstDash val="solid"/>
            </a:ln>
            <a:effectLst>
              <a:outerShdw blurRad="50800" dist="38100" dir="2700000" algn="tl" rotWithShape="0">
                <a:prstClr val="black">
                  <a:alpha val="40000"/>
                </a:prstClr>
              </a:outerShdw>
            </a:effectLst>
          </p:spPr>
          <p:txBody>
            <a:bodyPr vert="vert"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cs typeface="+mn-cs"/>
              </a:endParaRPr>
            </a:p>
          </p:txBody>
        </p:sp>
        <p:sp>
          <p:nvSpPr>
            <p:cNvPr id="56" name="Rectangle 55"/>
            <p:cNvSpPr/>
            <p:nvPr/>
          </p:nvSpPr>
          <p:spPr>
            <a:xfrm>
              <a:off x="5191539" y="1552710"/>
              <a:ext cx="1828800" cy="3908484"/>
            </a:xfrm>
            <a:prstGeom prst="rect">
              <a:avLst/>
            </a:prstGeom>
            <a:solidFill>
              <a:srgbClr val="00B3DC"/>
            </a:solidFill>
            <a:ln w="25400" cap="flat" cmpd="sng" algn="ctr">
              <a:solidFill>
                <a:srgbClr val="00B3DC">
                  <a:shade val="50000"/>
                </a:srgbClr>
              </a:solidFill>
              <a:prstDash val="solid"/>
            </a:ln>
            <a:effectLst>
              <a:outerShdw blurRad="50800" dist="38100" dir="2700000" algn="tl" rotWithShape="0">
                <a:prstClr val="black">
                  <a:alpha val="40000"/>
                </a:prstClr>
              </a:outerShdw>
            </a:effectLst>
          </p:spPr>
          <p:txBody>
            <a:bodyPr/>
            <a:lstStyle/>
            <a:p>
              <a:pPr algn="ctr" fontAlgn="auto">
                <a:spcBef>
                  <a:spcPts val="0"/>
                </a:spcBef>
                <a:spcAft>
                  <a:spcPts val="0"/>
                </a:spcAft>
                <a:defRPr/>
              </a:pPr>
              <a:r>
                <a:rPr lang="en-US" sz="2800" b="1" kern="0" dirty="0">
                  <a:solidFill>
                    <a:sysClr val="window" lastClr="FFFFFF"/>
                  </a:solidFill>
                  <a:latin typeface="Arial"/>
                  <a:cs typeface="+mn-cs"/>
                </a:rPr>
                <a:t>Security</a:t>
              </a:r>
            </a:p>
          </p:txBody>
        </p:sp>
        <p:sp>
          <p:nvSpPr>
            <p:cNvPr id="57" name="Rectangle 56"/>
            <p:cNvSpPr/>
            <p:nvPr/>
          </p:nvSpPr>
          <p:spPr>
            <a:xfrm rot="16200000">
              <a:off x="2612608" y="1002831"/>
              <a:ext cx="1919344" cy="3009880"/>
            </a:xfrm>
            <a:prstGeom prst="rect">
              <a:avLst/>
            </a:prstGeom>
            <a:solidFill>
              <a:srgbClr val="00B3DC"/>
            </a:solidFill>
            <a:ln w="25400" cap="flat" cmpd="sng" algn="ctr">
              <a:solidFill>
                <a:srgbClr val="00B3DC">
                  <a:shade val="50000"/>
                </a:srgbClr>
              </a:solidFill>
              <a:prstDash val="solid"/>
            </a:ln>
            <a:effectLst>
              <a:outerShdw blurRad="50800" dist="38100" dir="2700000" algn="tl" rotWithShape="0">
                <a:prstClr val="black">
                  <a:alpha val="40000"/>
                </a:prstClr>
              </a:outerShdw>
            </a:effectLst>
          </p:spPr>
          <p:txBody>
            <a:bodyPr/>
            <a:lstStyle/>
            <a:p>
              <a:pPr algn="ctr" fontAlgn="auto">
                <a:spcBef>
                  <a:spcPts val="0"/>
                </a:spcBef>
                <a:spcAft>
                  <a:spcPts val="0"/>
                </a:spcAft>
                <a:defRPr/>
              </a:pPr>
              <a:r>
                <a:rPr lang="en-US" sz="2800" b="1" kern="0" smtClean="0">
                  <a:solidFill>
                    <a:sysClr val="window" lastClr="FFFFFF"/>
                  </a:solidFill>
                  <a:latin typeface="Arial"/>
                  <a:cs typeface="+mn-cs"/>
                </a:rPr>
                <a:t>Data</a:t>
              </a:r>
              <a:endParaRPr lang="en-US" sz="2800" b="1" kern="0">
                <a:solidFill>
                  <a:sysClr val="window" lastClr="FFFFFF"/>
                </a:solidFill>
                <a:latin typeface="Arial"/>
                <a:cs typeface="+mn-cs"/>
              </a:endParaRPr>
            </a:p>
          </p:txBody>
        </p:sp>
        <p:sp>
          <p:nvSpPr>
            <p:cNvPr id="58" name="Rectangle 57"/>
            <p:cNvSpPr/>
            <p:nvPr/>
          </p:nvSpPr>
          <p:spPr>
            <a:xfrm>
              <a:off x="2609319" y="2902230"/>
              <a:ext cx="2297396" cy="488560"/>
            </a:xfrm>
            <a:prstGeom prst="rect">
              <a:avLst/>
            </a:prstGeom>
            <a:solidFill>
              <a:srgbClr val="00B3DC">
                <a:lumMod val="75000"/>
              </a:srgbClr>
            </a:solidFill>
            <a:ln w="3175" cap="flat" cmpd="sng" algn="ctr">
              <a:solidFill>
                <a:srgbClr val="005E74"/>
              </a:solidFill>
              <a:prstDash val="solid"/>
            </a:ln>
            <a:effectLst/>
          </p:spPr>
          <p:txBody>
            <a:bodyPr/>
            <a:lstStyle/>
            <a:p>
              <a:pPr algn="r" fontAlgn="auto">
                <a:spcBef>
                  <a:spcPts val="0"/>
                </a:spcBef>
                <a:spcAft>
                  <a:spcPts val="0"/>
                </a:spcAft>
                <a:defRPr/>
              </a:pPr>
              <a:r>
                <a:rPr lang="en-US" sz="1600" kern="0" smtClean="0">
                  <a:solidFill>
                    <a:sysClr val="window" lastClr="FFFFFF"/>
                  </a:solidFill>
                  <a:latin typeface="Arial"/>
                  <a:cs typeface="+mn-cs"/>
                </a:rPr>
                <a:t>3. Wire </a:t>
              </a:r>
              <a:r>
                <a:rPr lang="en-US" sz="1600" kern="0" dirty="0">
                  <a:solidFill>
                    <a:sysClr val="window" lastClr="FFFFFF"/>
                  </a:solidFill>
                  <a:latin typeface="Arial"/>
                  <a:cs typeface="+mn-cs"/>
                </a:rPr>
                <a:t>Format</a:t>
              </a:r>
            </a:p>
          </p:txBody>
        </p:sp>
        <p:sp>
          <p:nvSpPr>
            <p:cNvPr id="59" name="TextBox 58"/>
            <p:cNvSpPr txBox="1"/>
            <p:nvPr/>
          </p:nvSpPr>
          <p:spPr>
            <a:xfrm>
              <a:off x="2609319" y="3179510"/>
              <a:ext cx="2288815" cy="2308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Format of data in motion</a:t>
              </a:r>
              <a:endParaRPr lang="en-US" sz="900" kern="0" dirty="0">
                <a:solidFill>
                  <a:sysClr val="windowText" lastClr="000000"/>
                </a:solidFill>
                <a:latin typeface="Arial" charset="0"/>
                <a:cs typeface="Arial" charset="0"/>
              </a:endParaRPr>
            </a:p>
          </p:txBody>
        </p:sp>
        <p:grpSp>
          <p:nvGrpSpPr>
            <p:cNvPr id="90" name="Group 89"/>
            <p:cNvGrpSpPr/>
            <p:nvPr/>
          </p:nvGrpSpPr>
          <p:grpSpPr>
            <a:xfrm>
              <a:off x="2609319" y="1652519"/>
              <a:ext cx="2297396" cy="526151"/>
              <a:chOff x="4553506" y="2269319"/>
              <a:chExt cx="2297396" cy="526151"/>
            </a:xfrm>
          </p:grpSpPr>
          <p:sp>
            <p:nvSpPr>
              <p:cNvPr id="60" name="Rectangle 59"/>
              <p:cNvSpPr/>
              <p:nvPr/>
            </p:nvSpPr>
            <p:spPr>
              <a:xfrm>
                <a:off x="4553506" y="2269319"/>
                <a:ext cx="2297396" cy="488560"/>
              </a:xfrm>
              <a:prstGeom prst="rect">
                <a:avLst/>
              </a:prstGeom>
              <a:solidFill>
                <a:srgbClr val="00B3DC">
                  <a:lumMod val="75000"/>
                </a:srgbClr>
              </a:solidFill>
              <a:ln w="3175" cap="flat" cmpd="sng" algn="ctr">
                <a:solidFill>
                  <a:srgbClr val="005E74"/>
                </a:solidFill>
                <a:prstDash val="solid"/>
              </a:ln>
              <a:effectLst/>
            </p:spPr>
            <p:txBody>
              <a:bodyPr/>
              <a:lstStyle/>
              <a:p>
                <a:pPr algn="r" fontAlgn="auto">
                  <a:spcBef>
                    <a:spcPts val="0"/>
                  </a:spcBef>
                  <a:spcAft>
                    <a:spcPts val="0"/>
                  </a:spcAft>
                  <a:defRPr/>
                </a:pPr>
                <a:r>
                  <a:rPr lang="en-US" sz="1600" kern="0" smtClean="0">
                    <a:solidFill>
                      <a:sysClr val="window" lastClr="FFFFFF"/>
                    </a:solidFill>
                    <a:latin typeface="Arial"/>
                  </a:rPr>
                  <a:t>1. </a:t>
                </a:r>
                <a:r>
                  <a:rPr lang="en-US" sz="1600" kern="0" smtClean="0">
                    <a:solidFill>
                      <a:sysClr val="window" lastClr="FFFFFF"/>
                    </a:solidFill>
                    <a:latin typeface="Arial"/>
                    <a:cs typeface="+mn-cs"/>
                  </a:rPr>
                  <a:t>Information </a:t>
                </a:r>
                <a:r>
                  <a:rPr lang="en-US" sz="1600" kern="0" dirty="0">
                    <a:solidFill>
                      <a:sysClr val="window" lastClr="FFFFFF"/>
                    </a:solidFill>
                    <a:latin typeface="Arial"/>
                    <a:cs typeface="+mn-cs"/>
                  </a:rPr>
                  <a:t>Model</a:t>
                </a:r>
              </a:p>
            </p:txBody>
          </p:sp>
          <p:sp>
            <p:nvSpPr>
              <p:cNvPr id="61" name="TextBox 60"/>
              <p:cNvSpPr txBox="1"/>
              <p:nvPr/>
            </p:nvSpPr>
            <p:spPr>
              <a:xfrm>
                <a:off x="4553506" y="2564638"/>
                <a:ext cx="2288815" cy="2308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Models of objects and relationships</a:t>
                </a:r>
                <a:endParaRPr lang="en-US" sz="900" kern="0" dirty="0">
                  <a:solidFill>
                    <a:sysClr val="windowText" lastClr="000000"/>
                  </a:solidFill>
                  <a:latin typeface="Arial" charset="0"/>
                  <a:cs typeface="Arial" charset="0"/>
                </a:endParaRPr>
              </a:p>
            </p:txBody>
          </p:sp>
        </p:grpSp>
        <p:sp>
          <p:nvSpPr>
            <p:cNvPr id="62" name="Rectangle 61"/>
            <p:cNvSpPr/>
            <p:nvPr/>
          </p:nvSpPr>
          <p:spPr>
            <a:xfrm rot="16200000">
              <a:off x="2630057" y="3009418"/>
              <a:ext cx="1884448" cy="3009882"/>
            </a:xfrm>
            <a:prstGeom prst="rect">
              <a:avLst/>
            </a:prstGeom>
            <a:solidFill>
              <a:srgbClr val="00B3DC"/>
            </a:solidFill>
            <a:ln w="25400" cap="flat" cmpd="sng" algn="ctr">
              <a:solidFill>
                <a:srgbClr val="00B3DC">
                  <a:shade val="50000"/>
                </a:srgbClr>
              </a:solidFill>
              <a:prstDash val="solid"/>
            </a:ln>
            <a:effectLst>
              <a:outerShdw blurRad="50800" dist="38100" dir="2700000" algn="tl" rotWithShape="0">
                <a:prstClr val="black">
                  <a:alpha val="40000"/>
                </a:prstClr>
              </a:outerShdw>
            </a:effectLst>
          </p:spPr>
          <p:txBody>
            <a:bodyPr/>
            <a:lstStyle/>
            <a:p>
              <a:pPr algn="ctr" fontAlgn="auto">
                <a:spcBef>
                  <a:spcPts val="0"/>
                </a:spcBef>
                <a:spcAft>
                  <a:spcPts val="0"/>
                </a:spcAft>
                <a:defRPr/>
              </a:pPr>
              <a:r>
                <a:rPr lang="en-US" sz="2800" b="1" kern="0">
                  <a:solidFill>
                    <a:sysClr val="window" lastClr="FFFFFF"/>
                  </a:solidFill>
                  <a:latin typeface="Arial"/>
                  <a:cs typeface="+mn-cs"/>
                </a:rPr>
                <a:t>Transport</a:t>
              </a:r>
            </a:p>
          </p:txBody>
        </p:sp>
        <p:sp>
          <p:nvSpPr>
            <p:cNvPr id="63" name="Rectangle 62"/>
            <p:cNvSpPr/>
            <p:nvPr/>
          </p:nvSpPr>
          <p:spPr>
            <a:xfrm>
              <a:off x="2600738" y="3636004"/>
              <a:ext cx="2297396" cy="488560"/>
            </a:xfrm>
            <a:prstGeom prst="rect">
              <a:avLst/>
            </a:prstGeom>
            <a:solidFill>
              <a:srgbClr val="00B3DC">
                <a:lumMod val="75000"/>
              </a:srgbClr>
            </a:solidFill>
            <a:ln w="3175" cap="flat" cmpd="sng" algn="ctr">
              <a:solidFill>
                <a:srgbClr val="005E74"/>
              </a:solidFill>
              <a:prstDash val="solid"/>
            </a:ln>
            <a:effectLst/>
          </p:spPr>
          <p:txBody>
            <a:bodyPr/>
            <a:lstStyle/>
            <a:p>
              <a:pPr algn="r" fontAlgn="auto">
                <a:spcBef>
                  <a:spcPts val="0"/>
                </a:spcBef>
                <a:spcAft>
                  <a:spcPts val="0"/>
                </a:spcAft>
                <a:defRPr/>
              </a:pPr>
              <a:r>
                <a:rPr lang="en-US" sz="1600" kern="0" smtClean="0">
                  <a:solidFill>
                    <a:sysClr val="window" lastClr="FFFFFF"/>
                  </a:solidFill>
                  <a:latin typeface="Arial"/>
                  <a:cs typeface="+mn-cs"/>
                </a:rPr>
                <a:t>4. Services </a:t>
              </a:r>
              <a:r>
                <a:rPr lang="en-US" sz="1600" kern="0" dirty="0">
                  <a:solidFill>
                    <a:sysClr val="window" lastClr="FFFFFF"/>
                  </a:solidFill>
                  <a:latin typeface="Arial"/>
                  <a:cs typeface="+mn-cs"/>
                </a:rPr>
                <a:t>Layer</a:t>
              </a:r>
            </a:p>
          </p:txBody>
        </p:sp>
        <p:sp>
          <p:nvSpPr>
            <p:cNvPr id="64" name="TextBox 63"/>
            <p:cNvSpPr txBox="1"/>
            <p:nvPr/>
          </p:nvSpPr>
          <p:spPr>
            <a:xfrm>
              <a:off x="2600738" y="3913089"/>
              <a:ext cx="2297396" cy="230832"/>
            </a:xfrm>
            <a:prstGeom prst="rect">
              <a:avLst/>
            </a:prstGeom>
            <a:noFill/>
          </p:spPr>
          <p:txBody>
            <a:bodyPr wrap="square">
              <a:spAutoFit/>
            </a:bodyPr>
            <a:lstStyle/>
            <a:p>
              <a:pPr algn="r" fontAlgn="auto">
                <a:spcBef>
                  <a:spcPts val="0"/>
                </a:spcBef>
                <a:spcAft>
                  <a:spcPts val="0"/>
                </a:spcAft>
                <a:defRPr/>
              </a:pPr>
              <a:r>
                <a:rPr lang="en-US" sz="900" kern="0" smtClean="0">
                  <a:solidFill>
                    <a:sysClr val="windowText" lastClr="000000"/>
                  </a:solidFill>
                  <a:latin typeface="Arial" charset="0"/>
                  <a:cs typeface="Arial" charset="0"/>
                </a:rPr>
                <a:t>Services used to perform the exchange</a:t>
              </a:r>
              <a:endParaRPr lang="en-US" sz="900" kern="0" dirty="0">
                <a:solidFill>
                  <a:sysClr val="windowText" lastClr="000000"/>
                </a:solidFill>
                <a:latin typeface="Arial" charset="0"/>
                <a:cs typeface="Arial" charset="0"/>
              </a:endParaRPr>
            </a:p>
          </p:txBody>
        </p:sp>
        <p:sp>
          <p:nvSpPr>
            <p:cNvPr id="65" name="Rectangle 64"/>
            <p:cNvSpPr/>
            <p:nvPr/>
          </p:nvSpPr>
          <p:spPr>
            <a:xfrm>
              <a:off x="2600738" y="4255035"/>
              <a:ext cx="2297396" cy="488560"/>
            </a:xfrm>
            <a:prstGeom prst="rect">
              <a:avLst/>
            </a:prstGeom>
            <a:solidFill>
              <a:srgbClr val="00B3DC">
                <a:lumMod val="75000"/>
              </a:srgbClr>
            </a:solidFill>
            <a:ln w="3175" cap="flat" cmpd="sng" algn="ctr">
              <a:solidFill>
                <a:srgbClr val="005E74"/>
              </a:solidFill>
              <a:prstDash val="solid"/>
            </a:ln>
            <a:effectLst/>
          </p:spPr>
          <p:txBody>
            <a:bodyPr/>
            <a:lstStyle/>
            <a:p>
              <a:pPr algn="r" fontAlgn="auto">
                <a:spcBef>
                  <a:spcPts val="0"/>
                </a:spcBef>
                <a:spcAft>
                  <a:spcPts val="0"/>
                </a:spcAft>
                <a:defRPr/>
              </a:pPr>
              <a:r>
                <a:rPr lang="en-US" sz="1600" kern="0" smtClean="0">
                  <a:solidFill>
                    <a:sysClr val="window" lastClr="FFFFFF"/>
                  </a:solidFill>
                  <a:latin typeface="Arial"/>
                  <a:cs typeface="+mn-cs"/>
                </a:rPr>
                <a:t>5. Session </a:t>
              </a:r>
              <a:r>
                <a:rPr lang="en-US" sz="1600" kern="0" dirty="0">
                  <a:solidFill>
                    <a:sysClr val="window" lastClr="FFFFFF"/>
                  </a:solidFill>
                  <a:latin typeface="Arial"/>
                  <a:cs typeface="+mn-cs"/>
                </a:rPr>
                <a:t>Layer</a:t>
              </a:r>
            </a:p>
          </p:txBody>
        </p:sp>
        <p:sp>
          <p:nvSpPr>
            <p:cNvPr id="66" name="TextBox 65"/>
            <p:cNvSpPr txBox="1"/>
            <p:nvPr/>
          </p:nvSpPr>
          <p:spPr>
            <a:xfrm>
              <a:off x="2600739" y="4531543"/>
              <a:ext cx="2297396" cy="2308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Middleware and messaging protocols</a:t>
              </a:r>
              <a:endParaRPr lang="en-US" sz="900" kern="0" dirty="0">
                <a:solidFill>
                  <a:sysClr val="windowText" lastClr="000000"/>
                </a:solidFill>
                <a:latin typeface="Arial" charset="0"/>
                <a:cs typeface="Arial" charset="0"/>
              </a:endParaRPr>
            </a:p>
          </p:txBody>
        </p:sp>
        <p:sp>
          <p:nvSpPr>
            <p:cNvPr id="67" name="Rectangle 66"/>
            <p:cNvSpPr/>
            <p:nvPr/>
          </p:nvSpPr>
          <p:spPr>
            <a:xfrm>
              <a:off x="2609319" y="4891529"/>
              <a:ext cx="2297396" cy="488560"/>
            </a:xfrm>
            <a:prstGeom prst="rect">
              <a:avLst/>
            </a:prstGeom>
            <a:solidFill>
              <a:srgbClr val="00B3DC">
                <a:lumMod val="75000"/>
              </a:srgbClr>
            </a:solidFill>
            <a:ln w="3175" cap="flat" cmpd="sng" algn="ctr">
              <a:solidFill>
                <a:srgbClr val="005E74"/>
              </a:solidFill>
              <a:prstDash val="solid"/>
            </a:ln>
            <a:effec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5F9E">
                      <a:lumMod val="40000"/>
                      <a:lumOff val="60000"/>
                    </a:srgbClr>
                  </a:solidFill>
                  <a:effectLst/>
                  <a:uLnTx/>
                  <a:uFillTx/>
                  <a:latin typeface="Arial"/>
                  <a:cs typeface="+mn-cs"/>
                </a:rPr>
                <a:t>IP and Network Layer</a:t>
              </a:r>
            </a:p>
          </p:txBody>
        </p:sp>
        <p:sp>
          <p:nvSpPr>
            <p:cNvPr id="68" name="TextBox 67"/>
            <p:cNvSpPr txBox="1"/>
            <p:nvPr/>
          </p:nvSpPr>
          <p:spPr>
            <a:xfrm>
              <a:off x="2609319" y="5168215"/>
              <a:ext cx="2305977" cy="2308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(assumed)</a:t>
              </a:r>
              <a:endParaRPr lang="en-US" sz="900" kern="0" dirty="0">
                <a:solidFill>
                  <a:sysClr val="windowText" lastClr="000000"/>
                </a:solidFill>
                <a:latin typeface="Arial" charset="0"/>
                <a:cs typeface="Arial" charset="0"/>
              </a:endParaRPr>
            </a:p>
          </p:txBody>
        </p:sp>
        <p:grpSp>
          <p:nvGrpSpPr>
            <p:cNvPr id="95" name="Group 94"/>
            <p:cNvGrpSpPr/>
            <p:nvPr/>
          </p:nvGrpSpPr>
          <p:grpSpPr>
            <a:xfrm>
              <a:off x="5267739" y="2940613"/>
              <a:ext cx="1655357" cy="726616"/>
              <a:chOff x="2133600" y="2112527"/>
              <a:chExt cx="1655357" cy="726616"/>
            </a:xfrm>
          </p:grpSpPr>
          <p:sp>
            <p:nvSpPr>
              <p:cNvPr id="69" name="Rectangle 68"/>
              <p:cNvSpPr/>
              <p:nvPr/>
            </p:nvSpPr>
            <p:spPr bwMode="auto">
              <a:xfrm>
                <a:off x="2133600" y="2112527"/>
                <a:ext cx="1655357" cy="693581"/>
              </a:xfrm>
              <a:prstGeom prst="rect">
                <a:avLst/>
              </a:prstGeom>
              <a:solidFill>
                <a:srgbClr val="00B3DC">
                  <a:lumMod val="75000"/>
                </a:srgbClr>
              </a:solidFill>
              <a:ln w="3175" cap="flat" cmpd="sng" algn="ctr">
                <a:solidFill>
                  <a:srgbClr val="005E74"/>
                </a:solidFill>
                <a:prstDash val="solid"/>
              </a:ln>
              <a:effectLst/>
            </p:spPr>
            <p:txBody>
              <a:bodyPr tIns="91440"/>
              <a:lstStyle/>
              <a:p>
                <a:pPr marL="0" marR="0" lvl="0" indent="0" algn="r" defTabSz="914400" eaLnBrk="1" fontAlgn="auto" latinLnBrk="0" hangingPunct="1">
                  <a:lnSpc>
                    <a:spcPct val="100000"/>
                  </a:lnSpc>
                  <a:spcBef>
                    <a:spcPts val="3000"/>
                  </a:spcBef>
                  <a:spcAft>
                    <a:spcPts val="0"/>
                  </a:spcAft>
                  <a:buClrTx/>
                  <a:buSzTx/>
                  <a:buFontTx/>
                  <a:buNone/>
                  <a:tabLst/>
                  <a:defRPr/>
                </a:pPr>
                <a:r>
                  <a:rPr kumimoji="0" lang="en-US" sz="1600" b="0" i="0" u="none" strike="noStrike" kern="0" cap="none" spc="0" normalizeH="0" baseline="0" noProof="0" smtClean="0">
                    <a:ln>
                      <a:noFill/>
                    </a:ln>
                    <a:solidFill>
                      <a:sysClr val="window" lastClr="FFFFFF"/>
                    </a:solidFill>
                    <a:effectLst/>
                    <a:uLnTx/>
                    <a:uFillTx/>
                    <a:latin typeface="Arial" pitchFamily="34" charset="0"/>
                    <a:cs typeface="Arial" pitchFamily="34" charset="0"/>
                  </a:rPr>
                  <a:t>7. Authorization</a:t>
                </a:r>
                <a:endParaRPr kumimoji="0" lang="en-US" sz="1600" b="0"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70" name="TextBox 69"/>
              <p:cNvSpPr txBox="1"/>
              <p:nvPr/>
            </p:nvSpPr>
            <p:spPr bwMode="auto">
              <a:xfrm>
                <a:off x="2476478" y="2469811"/>
                <a:ext cx="1311273" cy="3693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Receiver’s entitlement to patient data</a:t>
                </a:r>
                <a:endParaRPr lang="en-US" sz="900" kern="0" dirty="0">
                  <a:solidFill>
                    <a:sysClr val="windowText" lastClr="000000"/>
                  </a:solidFill>
                  <a:latin typeface="Arial" charset="0"/>
                  <a:cs typeface="Arial" charset="0"/>
                </a:endParaRPr>
              </a:p>
            </p:txBody>
          </p:sp>
        </p:grpSp>
        <p:grpSp>
          <p:nvGrpSpPr>
            <p:cNvPr id="93" name="Group 92"/>
            <p:cNvGrpSpPr/>
            <p:nvPr/>
          </p:nvGrpSpPr>
          <p:grpSpPr>
            <a:xfrm>
              <a:off x="5267739" y="2096475"/>
              <a:ext cx="1655357" cy="712986"/>
              <a:chOff x="2133600" y="3843866"/>
              <a:chExt cx="1655357" cy="712986"/>
            </a:xfrm>
          </p:grpSpPr>
          <p:sp>
            <p:nvSpPr>
              <p:cNvPr id="71" name="Rectangle 70"/>
              <p:cNvSpPr/>
              <p:nvPr/>
            </p:nvSpPr>
            <p:spPr bwMode="auto">
              <a:xfrm>
                <a:off x="2133600" y="3843866"/>
                <a:ext cx="1655357" cy="693581"/>
              </a:xfrm>
              <a:prstGeom prst="rect">
                <a:avLst/>
              </a:prstGeom>
              <a:solidFill>
                <a:srgbClr val="00B3DC">
                  <a:lumMod val="75000"/>
                </a:srgbClr>
              </a:solidFill>
              <a:ln w="3175" cap="flat" cmpd="sng" algn="ctr">
                <a:solidFill>
                  <a:srgbClr val="005E74"/>
                </a:solidFill>
                <a:prstDash val="solid"/>
              </a:ln>
              <a:effectLst/>
            </p:spPr>
            <p:txBody>
              <a:bodyPr tIns="228600"/>
              <a:lstStyle/>
              <a:p>
                <a:pPr algn="r" fontAlgn="auto">
                  <a:spcBef>
                    <a:spcPts val="0"/>
                  </a:spcBef>
                  <a:spcAft>
                    <a:spcPts val="0"/>
                  </a:spcAft>
                  <a:defRPr/>
                </a:pPr>
                <a:r>
                  <a:rPr lang="en-US" sz="1600" kern="0" spc="-20" smtClean="0">
                    <a:solidFill>
                      <a:sysClr val="window" lastClr="FFFFFF"/>
                    </a:solidFill>
                    <a:latin typeface="Arial"/>
                    <a:cs typeface="+mn-cs"/>
                  </a:rPr>
                  <a:t>6. Authentication</a:t>
                </a:r>
                <a:endParaRPr lang="en-US" sz="1600" kern="0" spc="-20" dirty="0">
                  <a:solidFill>
                    <a:sysClr val="window" lastClr="FFFFFF"/>
                  </a:solidFill>
                  <a:latin typeface="Arial"/>
                  <a:cs typeface="+mn-cs"/>
                </a:endParaRPr>
              </a:p>
            </p:txBody>
          </p:sp>
          <p:sp>
            <p:nvSpPr>
              <p:cNvPr id="72" name="TextBox 71"/>
              <p:cNvSpPr txBox="1"/>
              <p:nvPr/>
            </p:nvSpPr>
            <p:spPr bwMode="auto">
              <a:xfrm>
                <a:off x="2211126" y="4326020"/>
                <a:ext cx="1576626" cy="230832"/>
              </a:xfrm>
              <a:prstGeom prst="rect">
                <a:avLst/>
              </a:prstGeom>
              <a:noFill/>
            </p:spPr>
            <p:txBody>
              <a:bodyPr wrap="square">
                <a:spAutoFit/>
              </a:bodyPr>
              <a:lstStyle/>
              <a:p>
                <a:pPr algn="r" fontAlgn="auto">
                  <a:spcBef>
                    <a:spcPts val="0"/>
                  </a:spcBef>
                  <a:spcAft>
                    <a:spcPts val="0"/>
                  </a:spcAft>
                  <a:defRPr/>
                </a:pPr>
                <a:r>
                  <a:rPr lang="en-US" sz="900" kern="0" smtClean="0">
                    <a:solidFill>
                      <a:sysClr val="windowText" lastClr="000000"/>
                    </a:solidFill>
                    <a:latin typeface="Arial" charset="0"/>
                    <a:cs typeface="Arial" charset="0"/>
                  </a:rPr>
                  <a:t>Identity of the system user</a:t>
                </a:r>
                <a:endParaRPr lang="en-US" sz="900" kern="0" dirty="0">
                  <a:solidFill>
                    <a:sysClr val="windowText" lastClr="000000"/>
                  </a:solidFill>
                  <a:latin typeface="Arial" charset="0"/>
                  <a:cs typeface="Arial" charset="0"/>
                </a:endParaRPr>
              </a:p>
            </p:txBody>
          </p:sp>
        </p:grpSp>
        <p:sp>
          <p:nvSpPr>
            <p:cNvPr id="73" name="Rectangle 72"/>
            <p:cNvSpPr/>
            <p:nvPr/>
          </p:nvSpPr>
          <p:spPr bwMode="auto">
            <a:xfrm>
              <a:off x="5267739" y="3824508"/>
              <a:ext cx="1655357" cy="693580"/>
            </a:xfrm>
            <a:prstGeom prst="rect">
              <a:avLst/>
            </a:prstGeom>
            <a:solidFill>
              <a:srgbClr val="00B3DC">
                <a:lumMod val="75000"/>
              </a:srgbClr>
            </a:solidFill>
            <a:ln w="3175" cap="flat" cmpd="sng" algn="ctr">
              <a:solidFill>
                <a:srgbClr val="005E74"/>
              </a:solidFill>
              <a:prstDash val="solid"/>
            </a:ln>
            <a:effectLst/>
          </p:spPr>
          <p:txBody>
            <a:bodyPr lIns="0" tIns="91440" rIns="27432"/>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50" b="0" i="0" u="none" strike="noStrike" kern="0" cap="none" spc="-40" normalizeH="0" noProof="0" dirty="0" smtClean="0">
                  <a:ln>
                    <a:noFill/>
                  </a:ln>
                  <a:solidFill>
                    <a:sysClr val="window" lastClr="FFFFFF"/>
                  </a:solidFill>
                  <a:effectLst/>
                  <a:uLnTx/>
                  <a:uFillTx/>
                  <a:latin typeface="Arial" pitchFamily="34" charset="0"/>
                  <a:cs typeface="Arial" pitchFamily="34" charset="0"/>
                </a:rPr>
                <a:t>8</a:t>
              </a:r>
              <a:r>
                <a:rPr kumimoji="0" lang="en-US" sz="1500" b="0" i="0" u="none" strike="noStrike" kern="0" cap="none" spc="-40" normalizeH="0" noProof="0" dirty="0" smtClean="0">
                  <a:ln>
                    <a:noFill/>
                  </a:ln>
                  <a:solidFill>
                    <a:sysClr val="window" lastClr="FFFFFF"/>
                  </a:solidFill>
                  <a:effectLst/>
                  <a:uLnTx/>
                  <a:uFillTx/>
                  <a:latin typeface="Arial" pitchFamily="34" charset="0"/>
                  <a:cs typeface="Arial" pitchFamily="34" charset="0"/>
                </a:rPr>
                <a:t>. </a:t>
              </a:r>
              <a:r>
                <a:rPr kumimoji="0" lang="en-US" sz="1500" b="0" i="0" u="none" strike="noStrike" kern="0" cap="none" spc="-40" normalizeH="0" noProof="0" dirty="0" err="1" smtClean="0">
                  <a:ln>
                    <a:noFill/>
                  </a:ln>
                  <a:solidFill>
                    <a:sysClr val="window" lastClr="FFFFFF"/>
                  </a:solidFill>
                  <a:effectLst/>
                  <a:uLnTx/>
                  <a:uFillTx/>
                  <a:latin typeface="Arial" pitchFamily="34" charset="0"/>
                  <a:cs typeface="Arial" pitchFamily="34" charset="0"/>
                </a:rPr>
                <a:t>Privacy&amp;Consent</a:t>
              </a:r>
              <a:endParaRPr kumimoji="0" lang="en-US" sz="1500" b="0" i="0" u="none" strike="noStrike" kern="0" cap="none" spc="-40" normalizeH="0" noProof="0" dirty="0">
                <a:ln>
                  <a:noFill/>
                </a:ln>
                <a:solidFill>
                  <a:sysClr val="window" lastClr="FFFFFF"/>
                </a:solidFill>
                <a:effectLst/>
                <a:uLnTx/>
                <a:uFillTx/>
                <a:latin typeface="Arial" pitchFamily="34" charset="0"/>
                <a:cs typeface="Arial"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Arial"/>
                <a:cs typeface="+mn-cs"/>
              </a:endParaRPr>
            </a:p>
          </p:txBody>
        </p:sp>
        <p:sp>
          <p:nvSpPr>
            <p:cNvPr id="74" name="TextBox 73"/>
            <p:cNvSpPr txBox="1"/>
            <p:nvPr/>
          </p:nvSpPr>
          <p:spPr bwMode="auto">
            <a:xfrm>
              <a:off x="5345204" y="4181693"/>
              <a:ext cx="1577892" cy="3693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Patient privacy rights</a:t>
              </a:r>
              <a:br>
                <a:rPr lang="en-US" sz="900" kern="0" dirty="0" smtClean="0">
                  <a:solidFill>
                    <a:sysClr val="windowText" lastClr="000000"/>
                  </a:solidFill>
                  <a:latin typeface="Arial" charset="0"/>
                  <a:cs typeface="Arial" charset="0"/>
                </a:rPr>
              </a:br>
              <a:r>
                <a:rPr lang="en-US" sz="900" kern="0" dirty="0" smtClean="0">
                  <a:solidFill>
                    <a:sysClr val="windowText" lastClr="000000"/>
                  </a:solidFill>
                  <a:latin typeface="Arial" charset="0"/>
                  <a:cs typeface="Arial" charset="0"/>
                </a:rPr>
                <a:t>and preferences </a:t>
              </a:r>
              <a:endParaRPr lang="en-US" sz="900" kern="0" dirty="0">
                <a:solidFill>
                  <a:sysClr val="windowText" lastClr="000000"/>
                </a:solidFill>
                <a:latin typeface="Arial" charset="0"/>
                <a:cs typeface="Arial" charset="0"/>
              </a:endParaRPr>
            </a:p>
          </p:txBody>
        </p:sp>
        <p:grpSp>
          <p:nvGrpSpPr>
            <p:cNvPr id="91" name="Group 90"/>
            <p:cNvGrpSpPr/>
            <p:nvPr/>
          </p:nvGrpSpPr>
          <p:grpSpPr>
            <a:xfrm>
              <a:off x="2609319" y="2280781"/>
              <a:ext cx="2305977" cy="517443"/>
              <a:chOff x="4553506" y="1621858"/>
              <a:chExt cx="2305977" cy="517443"/>
            </a:xfrm>
          </p:grpSpPr>
          <p:sp>
            <p:nvSpPr>
              <p:cNvPr id="75" name="Rectangle 74"/>
              <p:cNvSpPr/>
              <p:nvPr/>
            </p:nvSpPr>
            <p:spPr>
              <a:xfrm>
                <a:off x="4553506" y="1621858"/>
                <a:ext cx="2297396" cy="488560"/>
              </a:xfrm>
              <a:prstGeom prst="rect">
                <a:avLst/>
              </a:prstGeom>
              <a:solidFill>
                <a:srgbClr val="0086A5"/>
              </a:solidFill>
              <a:ln w="3175" cap="flat" cmpd="sng" algn="ctr">
                <a:solidFill>
                  <a:srgbClr val="005E74"/>
                </a:solidFill>
                <a:prstDash val="solid"/>
              </a:ln>
              <a:effectLst/>
            </p:spPr>
            <p:txBody>
              <a:bodyPr/>
              <a:lstStyle/>
              <a:p>
                <a:pPr algn="r" fontAlgn="auto">
                  <a:spcBef>
                    <a:spcPts val="0"/>
                  </a:spcBef>
                  <a:spcAft>
                    <a:spcPts val="0"/>
                  </a:spcAft>
                  <a:defRPr/>
                </a:pPr>
                <a:r>
                  <a:rPr lang="en-US" sz="1600" kern="0" smtClean="0">
                    <a:solidFill>
                      <a:sysClr val="window" lastClr="FFFFFF"/>
                    </a:solidFill>
                    <a:latin typeface="Arial"/>
                    <a:cs typeface="+mn-cs"/>
                  </a:rPr>
                  <a:t>2. Terminology Models</a:t>
                </a:r>
                <a:endParaRPr lang="en-US" sz="1600" kern="0" dirty="0">
                  <a:solidFill>
                    <a:sysClr val="window" lastClr="FFFFFF"/>
                  </a:solidFill>
                  <a:latin typeface="Arial"/>
                  <a:cs typeface="+mn-cs"/>
                </a:endParaRPr>
              </a:p>
            </p:txBody>
          </p:sp>
          <p:sp>
            <p:nvSpPr>
              <p:cNvPr id="76" name="TextBox 75"/>
              <p:cNvSpPr txBox="1"/>
              <p:nvPr/>
            </p:nvSpPr>
            <p:spPr>
              <a:xfrm>
                <a:off x="4553506" y="1908469"/>
                <a:ext cx="2305977" cy="2308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Vocabulary sets and coding systems</a:t>
                </a:r>
                <a:endParaRPr lang="en-US" sz="900" kern="0" dirty="0">
                  <a:solidFill>
                    <a:sysClr val="windowText" lastClr="000000"/>
                  </a:solidFill>
                  <a:latin typeface="Arial" charset="0"/>
                  <a:cs typeface="Arial" charset="0"/>
                </a:endParaRPr>
              </a:p>
            </p:txBody>
          </p:sp>
        </p:grpSp>
        <p:grpSp>
          <p:nvGrpSpPr>
            <p:cNvPr id="96" name="Group 95"/>
            <p:cNvGrpSpPr/>
            <p:nvPr/>
          </p:nvGrpSpPr>
          <p:grpSpPr>
            <a:xfrm>
              <a:off x="5269187" y="4699596"/>
              <a:ext cx="1653909" cy="696580"/>
              <a:chOff x="2135048" y="4709535"/>
              <a:chExt cx="1653909" cy="696580"/>
            </a:xfrm>
          </p:grpSpPr>
          <p:sp>
            <p:nvSpPr>
              <p:cNvPr id="77" name="Rectangle 76"/>
              <p:cNvSpPr/>
              <p:nvPr/>
            </p:nvSpPr>
            <p:spPr bwMode="auto">
              <a:xfrm>
                <a:off x="2135048" y="4709535"/>
                <a:ext cx="1652704" cy="693580"/>
              </a:xfrm>
              <a:prstGeom prst="rect">
                <a:avLst/>
              </a:prstGeom>
              <a:solidFill>
                <a:srgbClr val="00B3DC">
                  <a:lumMod val="75000"/>
                </a:srgbClr>
              </a:solidFill>
              <a:ln w="3175" cap="flat" cmpd="sng" algn="ctr">
                <a:solidFill>
                  <a:srgbClr val="005E74"/>
                </a:solidFill>
                <a:prstDash val="solid"/>
              </a:ln>
              <a:effectLst/>
            </p:spPr>
            <p:txBody>
              <a:bodyPr tIns="228600" anchor="ctr"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ysClr val="window" lastClr="FFFFFF"/>
                    </a:solidFill>
                    <a:effectLst/>
                    <a:uLnTx/>
                    <a:uFillTx/>
                    <a:latin typeface="Arial" pitchFamily="34" charset="0"/>
                    <a:cs typeface="Arial" pitchFamily="34" charset="0"/>
                  </a:rPr>
                  <a:t>9. Data </a:t>
                </a:r>
                <a:r>
                  <a:rPr kumimoji="0" lang="en-US" sz="1600" b="0" i="0" u="none" strike="noStrike" kern="0" cap="none" spc="0" normalizeH="0" baseline="0" noProof="0" dirty="0">
                    <a:ln>
                      <a:noFill/>
                    </a:ln>
                    <a:solidFill>
                      <a:sysClr val="window" lastClr="FFFFFF"/>
                    </a:solidFill>
                    <a:effectLst/>
                    <a:uLnTx/>
                    <a:uFillTx/>
                    <a:latin typeface="Arial" pitchFamily="34" charset="0"/>
                    <a:cs typeface="Arial" pitchFamily="34" charset="0"/>
                  </a:rPr>
                  <a:t>Integrity</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Arial"/>
                  <a:cs typeface="+mn-cs"/>
                </a:endParaRPr>
              </a:p>
            </p:txBody>
          </p:sp>
          <p:sp>
            <p:nvSpPr>
              <p:cNvPr id="78" name="TextBox 77"/>
              <p:cNvSpPr txBox="1"/>
              <p:nvPr/>
            </p:nvSpPr>
            <p:spPr bwMode="auto">
              <a:xfrm>
                <a:off x="2209801" y="5175283"/>
                <a:ext cx="1579156" cy="230832"/>
              </a:xfrm>
              <a:prstGeom prst="rect">
                <a:avLst/>
              </a:prstGeom>
              <a:noFill/>
            </p:spPr>
            <p:txBody>
              <a:bodyPr wrap="square">
                <a:spAutoFit/>
              </a:bodyPr>
              <a:lstStyle/>
              <a:p>
                <a:pPr algn="r" fontAlgn="auto">
                  <a:spcBef>
                    <a:spcPts val="0"/>
                  </a:spcBef>
                  <a:spcAft>
                    <a:spcPts val="0"/>
                  </a:spcAft>
                  <a:defRPr/>
                </a:pPr>
                <a:r>
                  <a:rPr lang="en-US" sz="900" kern="0" dirty="0" smtClean="0">
                    <a:solidFill>
                      <a:sysClr val="windowText" lastClr="000000"/>
                    </a:solidFill>
                    <a:latin typeface="Arial" charset="0"/>
                    <a:cs typeface="Arial" charset="0"/>
                  </a:rPr>
                  <a:t>Protection of data in flight</a:t>
                </a:r>
                <a:endParaRPr lang="en-US" sz="900" kern="0" dirty="0">
                  <a:solidFill>
                    <a:sysClr val="windowText" lastClr="000000"/>
                  </a:solidFill>
                  <a:latin typeface="Arial" charset="0"/>
                  <a:cs typeface="Arial" charset="0"/>
                </a:endParaRPr>
              </a:p>
            </p:txBody>
          </p:sp>
        </p:grpSp>
        <p:sp>
          <p:nvSpPr>
            <p:cNvPr id="79" name="Rectangle 78"/>
            <p:cNvSpPr/>
            <p:nvPr/>
          </p:nvSpPr>
          <p:spPr>
            <a:xfrm rot="5400000">
              <a:off x="6262561" y="3260100"/>
              <a:ext cx="199285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Quality of Service</a:t>
              </a:r>
            </a:p>
          </p:txBody>
        </p:sp>
      </p:grpSp>
      <p:sp>
        <p:nvSpPr>
          <p:cNvPr id="2" name="Title 1"/>
          <p:cNvSpPr>
            <a:spLocks noGrp="1"/>
          </p:cNvSpPr>
          <p:nvPr>
            <p:ph type="title"/>
          </p:nvPr>
        </p:nvSpPr>
        <p:spPr>
          <a:xfrm>
            <a:off x="685799" y="412532"/>
            <a:ext cx="7972766" cy="533400"/>
          </a:xfrm>
        </p:spPr>
        <p:txBody>
          <a:bodyPr>
            <a:normAutofit fontScale="90000"/>
          </a:bodyPr>
          <a:lstStyle/>
          <a:p>
            <a:r>
              <a:rPr lang="en-US" dirty="0" smtClean="0"/>
              <a:t>Information Interoperability Alignment Framework</a:t>
            </a:r>
            <a:endParaRPr lang="en-US" sz="2000" dirty="0"/>
          </a:p>
        </p:txBody>
      </p:sp>
      <p:sp>
        <p:nvSpPr>
          <p:cNvPr id="4" name="TextBox 3"/>
          <p:cNvSpPr txBox="1"/>
          <p:nvPr/>
        </p:nvSpPr>
        <p:spPr>
          <a:xfrm>
            <a:off x="612321" y="6237514"/>
            <a:ext cx="7498207" cy="338554"/>
          </a:xfrm>
          <a:prstGeom prst="rect">
            <a:avLst/>
          </a:prstGeom>
          <a:noFill/>
        </p:spPr>
        <p:txBody>
          <a:bodyPr wrap="none" rtlCol="0">
            <a:spAutoFit/>
          </a:bodyPr>
          <a:lstStyle/>
          <a:p>
            <a:pPr>
              <a:spcAft>
                <a:spcPts val="600"/>
              </a:spcAft>
            </a:pPr>
            <a:r>
              <a:rPr lang="en-US" sz="1600" dirty="0" smtClean="0">
                <a:ea typeface="Verdana" pitchFamily="34" charset="0"/>
                <a:cs typeface="Verdana" pitchFamily="34" charset="0"/>
              </a:rPr>
              <a:t>Source:  </a:t>
            </a:r>
            <a:r>
              <a:rPr lang="en-US" sz="1600" i="1" dirty="0" smtClean="0">
                <a:ea typeface="Verdana" pitchFamily="34" charset="0"/>
                <a:cs typeface="Verdana" pitchFamily="34" charset="0"/>
              </a:rPr>
              <a:t>Healthcare Information Interoperability, </a:t>
            </a:r>
            <a:r>
              <a:rPr lang="en-US" sz="1600" dirty="0" smtClean="0">
                <a:ea typeface="Verdana" pitchFamily="34" charset="0"/>
                <a:cs typeface="Verdana" pitchFamily="34" charset="0"/>
              </a:rPr>
              <a:t>Dr. Mark Kramer (MITRE), 2014</a:t>
            </a:r>
            <a:endParaRPr lang="en-US" sz="1600" dirty="0">
              <a:ea typeface="Verdana" pitchFamily="34" charset="0"/>
              <a:cs typeface="Verdana" pitchFamily="34" charset="0"/>
            </a:endParaRPr>
          </a:p>
        </p:txBody>
      </p:sp>
    </p:spTree>
    <p:extLst>
      <p:ext uri="{BB962C8B-B14F-4D97-AF65-F5344CB8AC3E}">
        <p14:creationId xmlns:p14="http://schemas.microsoft.com/office/powerpoint/2010/main" val="37887969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Components of </a:t>
            </a:r>
            <a:r>
              <a:rPr lang="en-US" dirty="0" err="1" smtClean="0"/>
              <a:t>RESTful</a:t>
            </a:r>
            <a:r>
              <a:rPr lang="en-US" dirty="0" smtClean="0"/>
              <a:t> Healthcare Interoperability</a:t>
            </a:r>
            <a:endParaRPr lang="en-US" dirty="0"/>
          </a:p>
        </p:txBody>
      </p:sp>
      <p:pic>
        <p:nvPicPr>
          <p:cNvPr id="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924" y="2494412"/>
            <a:ext cx="6234179" cy="3492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4" name="Elbow Connector 43"/>
          <p:cNvCxnSpPr/>
          <p:nvPr/>
        </p:nvCxnSpPr>
        <p:spPr bwMode="auto">
          <a:xfrm rot="16200000" flipH="1">
            <a:off x="2128773" y="1010170"/>
            <a:ext cx="887996" cy="3311236"/>
          </a:xfrm>
          <a:prstGeom prst="bentConnector2">
            <a:avLst/>
          </a:prstGeom>
          <a:solidFill>
            <a:schemeClr val="bg1"/>
          </a:solidFill>
          <a:ln w="15875" cap="flat" cmpd="sng" algn="ctr">
            <a:solidFill>
              <a:schemeClr val="tx1"/>
            </a:solidFill>
            <a:prstDash val="solid"/>
            <a:round/>
            <a:headEnd type="none" w="med" len="med"/>
            <a:tailEnd type="arrow"/>
          </a:ln>
          <a:effectLst/>
        </p:spPr>
      </p:cxnSp>
      <p:sp>
        <p:nvSpPr>
          <p:cNvPr id="45" name="TextBox 44"/>
          <p:cNvSpPr txBox="1"/>
          <p:nvPr/>
        </p:nvSpPr>
        <p:spPr>
          <a:xfrm>
            <a:off x="972211" y="2522512"/>
            <a:ext cx="2108310" cy="600164"/>
          </a:xfrm>
          <a:prstGeom prst="rect">
            <a:avLst/>
          </a:prstGeom>
          <a:noFill/>
        </p:spPr>
        <p:txBody>
          <a:bodyPr wrap="square" rtlCol="0">
            <a:spAutoFit/>
          </a:bodyPr>
          <a:lstStyle/>
          <a:p>
            <a:r>
              <a:rPr lang="en-US" sz="1100" dirty="0" smtClean="0"/>
              <a:t>Provides logical models of conditions, medications, allergies, procedures, etc.</a:t>
            </a:r>
            <a:endParaRPr lang="en-US" sz="1100" dirty="0"/>
          </a:p>
        </p:txBody>
      </p:sp>
      <p:cxnSp>
        <p:nvCxnSpPr>
          <p:cNvPr id="46" name="Elbow Connector 45"/>
          <p:cNvCxnSpPr/>
          <p:nvPr/>
        </p:nvCxnSpPr>
        <p:spPr bwMode="auto">
          <a:xfrm rot="16200000" flipH="1">
            <a:off x="1918239" y="1272958"/>
            <a:ext cx="1309064" cy="3311236"/>
          </a:xfrm>
          <a:prstGeom prst="bentConnector2">
            <a:avLst/>
          </a:prstGeom>
          <a:solidFill>
            <a:schemeClr val="bg1"/>
          </a:solidFill>
          <a:ln w="15875" cap="flat" cmpd="sng" algn="ctr">
            <a:solidFill>
              <a:schemeClr val="tx1"/>
            </a:solidFill>
            <a:prstDash val="solid"/>
            <a:round/>
            <a:headEnd type="none" w="med" len="med"/>
            <a:tailEnd type="arrow"/>
          </a:ln>
          <a:effectLst/>
        </p:spPr>
      </p:cxnSp>
      <p:sp>
        <p:nvSpPr>
          <p:cNvPr id="47" name="TextBox 46"/>
          <p:cNvSpPr txBox="1"/>
          <p:nvPr/>
        </p:nvSpPr>
        <p:spPr>
          <a:xfrm>
            <a:off x="930107" y="3306108"/>
            <a:ext cx="2364886" cy="261610"/>
          </a:xfrm>
          <a:prstGeom prst="rect">
            <a:avLst/>
          </a:prstGeom>
          <a:noFill/>
        </p:spPr>
        <p:txBody>
          <a:bodyPr wrap="square" rtlCol="0">
            <a:spAutoFit/>
          </a:bodyPr>
          <a:lstStyle/>
          <a:p>
            <a:r>
              <a:rPr lang="en-US" sz="1100" dirty="0" smtClean="0"/>
              <a:t>Works with any code set(s) </a:t>
            </a:r>
            <a:endParaRPr lang="en-US" sz="1100" dirty="0"/>
          </a:p>
        </p:txBody>
      </p:sp>
      <p:cxnSp>
        <p:nvCxnSpPr>
          <p:cNvPr id="48" name="Elbow Connector 47"/>
          <p:cNvCxnSpPr/>
          <p:nvPr/>
        </p:nvCxnSpPr>
        <p:spPr bwMode="auto">
          <a:xfrm rot="16200000" flipH="1">
            <a:off x="1684774" y="1506423"/>
            <a:ext cx="1775994" cy="3311236"/>
          </a:xfrm>
          <a:prstGeom prst="bentConnector2">
            <a:avLst/>
          </a:prstGeom>
          <a:solidFill>
            <a:schemeClr val="bg1"/>
          </a:solidFill>
          <a:ln w="15875" cap="flat" cmpd="sng" algn="ctr">
            <a:solidFill>
              <a:schemeClr val="tx1"/>
            </a:solidFill>
            <a:prstDash val="solid"/>
            <a:round/>
            <a:headEnd type="none" w="med" len="med"/>
            <a:tailEnd type="arrow"/>
          </a:ln>
          <a:effectLst/>
        </p:spPr>
      </p:cxnSp>
      <p:sp>
        <p:nvSpPr>
          <p:cNvPr id="49" name="TextBox 48"/>
          <p:cNvSpPr txBox="1"/>
          <p:nvPr/>
        </p:nvSpPr>
        <p:spPr>
          <a:xfrm>
            <a:off x="939720" y="3781435"/>
            <a:ext cx="1690353" cy="261610"/>
          </a:xfrm>
          <a:prstGeom prst="rect">
            <a:avLst/>
          </a:prstGeom>
          <a:solidFill>
            <a:srgbClr val="FFFFFF"/>
          </a:solidFill>
        </p:spPr>
        <p:txBody>
          <a:bodyPr wrap="square" lIns="45720" tIns="45720" rIns="45720" bIns="45720" rtlCol="0">
            <a:spAutoFit/>
          </a:bodyPr>
          <a:lstStyle/>
          <a:p>
            <a:r>
              <a:rPr lang="en-US" sz="1100" smtClean="0"/>
              <a:t>JSON and XML formats</a:t>
            </a:r>
            <a:endParaRPr lang="en-US" sz="1100"/>
          </a:p>
        </p:txBody>
      </p:sp>
      <p:cxnSp>
        <p:nvCxnSpPr>
          <p:cNvPr id="50" name="Elbow Connector 49"/>
          <p:cNvCxnSpPr/>
          <p:nvPr/>
        </p:nvCxnSpPr>
        <p:spPr bwMode="auto">
          <a:xfrm rot="16200000" flipH="1">
            <a:off x="1408150" y="1783046"/>
            <a:ext cx="2329245" cy="3311239"/>
          </a:xfrm>
          <a:prstGeom prst="bentConnector2">
            <a:avLst/>
          </a:prstGeom>
          <a:solidFill>
            <a:schemeClr val="bg1"/>
          </a:solidFill>
          <a:ln w="15875" cap="flat" cmpd="sng" algn="ctr">
            <a:solidFill>
              <a:schemeClr val="tx1"/>
            </a:solidFill>
            <a:prstDash val="solid"/>
            <a:round/>
            <a:headEnd type="none" w="med" len="med"/>
            <a:tailEnd type="arrow"/>
          </a:ln>
          <a:effectLst/>
        </p:spPr>
      </p:cxnSp>
      <p:sp>
        <p:nvSpPr>
          <p:cNvPr id="51" name="TextBox 50"/>
          <p:cNvSpPr txBox="1"/>
          <p:nvPr/>
        </p:nvSpPr>
        <p:spPr>
          <a:xfrm>
            <a:off x="939719" y="4173993"/>
            <a:ext cx="1976901" cy="430887"/>
          </a:xfrm>
          <a:prstGeom prst="rect">
            <a:avLst/>
          </a:prstGeom>
          <a:noFill/>
        </p:spPr>
        <p:txBody>
          <a:bodyPr wrap="square" lIns="45720" tIns="45720" rIns="45720" bIns="45720" rtlCol="0">
            <a:spAutoFit/>
          </a:bodyPr>
          <a:lstStyle/>
          <a:p>
            <a:r>
              <a:rPr lang="en-US" sz="1100" smtClean="0"/>
              <a:t>REST API for Search, </a:t>
            </a:r>
          </a:p>
          <a:p>
            <a:r>
              <a:rPr lang="en-US" sz="1100" smtClean="0"/>
              <a:t>Read, Create, Update, etc.</a:t>
            </a:r>
            <a:endParaRPr lang="en-US" sz="1100"/>
          </a:p>
        </p:txBody>
      </p:sp>
      <p:cxnSp>
        <p:nvCxnSpPr>
          <p:cNvPr id="52" name="Elbow Connector 51"/>
          <p:cNvCxnSpPr/>
          <p:nvPr/>
        </p:nvCxnSpPr>
        <p:spPr bwMode="auto">
          <a:xfrm rot="16200000" flipH="1">
            <a:off x="1195194" y="1996002"/>
            <a:ext cx="2755159" cy="3311241"/>
          </a:xfrm>
          <a:prstGeom prst="bentConnector2">
            <a:avLst/>
          </a:prstGeom>
          <a:solidFill>
            <a:schemeClr val="bg1"/>
          </a:solidFill>
          <a:ln w="15875" cap="flat" cmpd="sng" algn="ctr">
            <a:solidFill>
              <a:schemeClr val="tx1"/>
            </a:solidFill>
            <a:prstDash val="solid"/>
            <a:round/>
            <a:headEnd type="none" w="med" len="med"/>
            <a:tailEnd type="arrow"/>
          </a:ln>
          <a:effectLst/>
        </p:spPr>
      </p:cxnSp>
      <p:sp>
        <p:nvSpPr>
          <p:cNvPr id="54" name="TextBox 53"/>
          <p:cNvSpPr txBox="1"/>
          <p:nvPr/>
        </p:nvSpPr>
        <p:spPr>
          <a:xfrm>
            <a:off x="939719" y="4764774"/>
            <a:ext cx="1958593" cy="261610"/>
          </a:xfrm>
          <a:prstGeom prst="rect">
            <a:avLst/>
          </a:prstGeom>
          <a:solidFill>
            <a:srgbClr val="FFFFFF"/>
          </a:solidFill>
        </p:spPr>
        <p:txBody>
          <a:bodyPr wrap="square" lIns="45720" tIns="45720" rIns="45720" bIns="45720" rtlCol="0">
            <a:spAutoFit/>
          </a:bodyPr>
          <a:lstStyle/>
          <a:p>
            <a:r>
              <a:rPr lang="en-US" sz="1100" dirty="0" smtClean="0"/>
              <a:t>Stateless HTTP interactions</a:t>
            </a:r>
            <a:endParaRPr lang="en-US" sz="1100" dirty="0"/>
          </a:p>
        </p:txBody>
      </p:sp>
      <p:sp>
        <p:nvSpPr>
          <p:cNvPr id="3" name="TextBox 2"/>
          <p:cNvSpPr txBox="1"/>
          <p:nvPr/>
        </p:nvSpPr>
        <p:spPr>
          <a:xfrm>
            <a:off x="5095621" y="1416045"/>
            <a:ext cx="3148619" cy="338554"/>
          </a:xfrm>
          <a:prstGeom prst="rect">
            <a:avLst/>
          </a:prstGeom>
          <a:noFill/>
        </p:spPr>
        <p:txBody>
          <a:bodyPr wrap="none" rtlCol="0">
            <a:spAutoFit/>
          </a:bodyPr>
          <a:lstStyle/>
          <a:p>
            <a:pPr>
              <a:spcAft>
                <a:spcPts val="600"/>
              </a:spcAft>
            </a:pPr>
            <a:r>
              <a:rPr lang="en-US" sz="1600" i="1" dirty="0" smtClean="0">
                <a:ea typeface="Verdana" pitchFamily="34" charset="0"/>
                <a:cs typeface="Verdana" pitchFamily="34" charset="0"/>
              </a:rPr>
              <a:t>Secure </a:t>
            </a:r>
            <a:r>
              <a:rPr lang="en-US" sz="1600" i="1" dirty="0" err="1" smtClean="0">
                <a:ea typeface="Verdana" pitchFamily="34" charset="0"/>
                <a:cs typeface="Verdana" pitchFamily="34" charset="0"/>
              </a:rPr>
              <a:t>RESTful</a:t>
            </a:r>
            <a:r>
              <a:rPr lang="en-US" sz="1600" i="1" dirty="0" smtClean="0">
                <a:ea typeface="Verdana" pitchFamily="34" charset="0"/>
                <a:cs typeface="Verdana" pitchFamily="34" charset="0"/>
              </a:rPr>
              <a:t> Interface Profile</a:t>
            </a:r>
            <a:endParaRPr lang="en-US" sz="1600" i="1" dirty="0">
              <a:ea typeface="Verdana" pitchFamily="34" charset="0"/>
              <a:cs typeface="Verdana" pitchFamily="34" charset="0"/>
            </a:endParaRPr>
          </a:p>
        </p:txBody>
      </p:sp>
      <p:cxnSp>
        <p:nvCxnSpPr>
          <p:cNvPr id="60" name="Straight Connector 59"/>
          <p:cNvCxnSpPr/>
          <p:nvPr/>
        </p:nvCxnSpPr>
        <p:spPr>
          <a:xfrm>
            <a:off x="8044774" y="1714328"/>
            <a:ext cx="0" cy="23357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7373566" y="4043045"/>
            <a:ext cx="671208" cy="6993"/>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7373566" y="3532369"/>
            <a:ext cx="671208" cy="6993"/>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095621" y="1682800"/>
            <a:ext cx="2949153" cy="846386"/>
          </a:xfrm>
          <a:prstGeom prst="rect">
            <a:avLst/>
          </a:prstGeom>
          <a:noFill/>
        </p:spPr>
        <p:txBody>
          <a:bodyPr wrap="square" rtlCol="0">
            <a:spAutoFit/>
          </a:bodyPr>
          <a:lstStyle/>
          <a:p>
            <a:pPr>
              <a:spcAft>
                <a:spcPts val="600"/>
              </a:spcAft>
            </a:pPr>
            <a:r>
              <a:rPr lang="en-US" sz="1100" dirty="0" smtClean="0">
                <a:ea typeface="Verdana" pitchFamily="34" charset="0"/>
                <a:cs typeface="Verdana" pitchFamily="34" charset="0"/>
              </a:rPr>
              <a:t>Provides profiles and security guidance for:</a:t>
            </a:r>
          </a:p>
          <a:p>
            <a:pPr marL="285750" indent="-285750">
              <a:buFont typeface="Arial" panose="020B0604020202020204" pitchFamily="34" charset="0"/>
              <a:buChar char="•"/>
            </a:pPr>
            <a:r>
              <a:rPr lang="en-US" sz="1100" dirty="0" smtClean="0">
                <a:ea typeface="Verdana" pitchFamily="34" charset="0"/>
                <a:cs typeface="Verdana" pitchFamily="34" charset="0"/>
              </a:rPr>
              <a:t>Client authorization using </a:t>
            </a:r>
            <a:r>
              <a:rPr lang="en-US" sz="1100" dirty="0" err="1" smtClean="0">
                <a:ea typeface="Verdana" pitchFamily="34" charset="0"/>
                <a:cs typeface="Verdana" pitchFamily="34" charset="0"/>
              </a:rPr>
              <a:t>OAuth</a:t>
            </a:r>
            <a:r>
              <a:rPr lang="en-US" sz="1100" dirty="0" smtClean="0">
                <a:ea typeface="Verdana" pitchFamily="34" charset="0"/>
                <a:cs typeface="Verdana" pitchFamily="34" charset="0"/>
              </a:rPr>
              <a:t> 2.0</a:t>
            </a:r>
          </a:p>
          <a:p>
            <a:pPr marL="285750" indent="-285750">
              <a:spcAft>
                <a:spcPts val="600"/>
              </a:spcAft>
              <a:buFont typeface="Arial" panose="020B0604020202020204" pitchFamily="34" charset="0"/>
              <a:buChar char="•"/>
            </a:pPr>
            <a:r>
              <a:rPr lang="en-US" sz="1100" dirty="0" smtClean="0">
                <a:ea typeface="Verdana" pitchFamily="34" charset="0"/>
                <a:cs typeface="Verdana" pitchFamily="34" charset="0"/>
              </a:rPr>
              <a:t>Federated authentication using </a:t>
            </a:r>
            <a:r>
              <a:rPr lang="en-US" sz="1100" dirty="0" err="1" smtClean="0">
                <a:ea typeface="Verdana" pitchFamily="34" charset="0"/>
                <a:cs typeface="Verdana" pitchFamily="34" charset="0"/>
              </a:rPr>
              <a:t>OpenID</a:t>
            </a:r>
            <a:r>
              <a:rPr lang="en-US" sz="1100" dirty="0" smtClean="0">
                <a:ea typeface="Verdana" pitchFamily="34" charset="0"/>
                <a:cs typeface="Verdana" pitchFamily="34" charset="0"/>
              </a:rPr>
              <a:t> Connect 1.0</a:t>
            </a:r>
            <a:endParaRPr lang="en-US" sz="1100" dirty="0">
              <a:ea typeface="Verdana" pitchFamily="34" charset="0"/>
              <a:cs typeface="Verdana" pitchFamily="34" charset="0"/>
            </a:endParaRPr>
          </a:p>
        </p:txBody>
      </p:sp>
      <p:sp>
        <p:nvSpPr>
          <p:cNvPr id="21" name="TextBox 20"/>
          <p:cNvSpPr txBox="1"/>
          <p:nvPr/>
        </p:nvSpPr>
        <p:spPr>
          <a:xfrm>
            <a:off x="5268351" y="5959658"/>
            <a:ext cx="2247603" cy="338554"/>
          </a:xfrm>
          <a:prstGeom prst="rect">
            <a:avLst/>
          </a:prstGeom>
          <a:noFill/>
        </p:spPr>
        <p:txBody>
          <a:bodyPr wrap="none" rtlCol="0">
            <a:spAutoFit/>
          </a:bodyPr>
          <a:lstStyle/>
          <a:p>
            <a:pPr>
              <a:spcAft>
                <a:spcPts val="600"/>
              </a:spcAft>
            </a:pPr>
            <a:r>
              <a:rPr lang="en-US" sz="1600" i="1" dirty="0" smtClean="0">
                <a:ea typeface="Verdana" pitchFamily="34" charset="0"/>
                <a:cs typeface="Verdana" pitchFamily="34" charset="0"/>
              </a:rPr>
              <a:t>User-Managed Access</a:t>
            </a:r>
            <a:endParaRPr lang="en-US" sz="1600" i="1" dirty="0">
              <a:ea typeface="Verdana" pitchFamily="34" charset="0"/>
              <a:cs typeface="Verdana" pitchFamily="34" charset="0"/>
            </a:endParaRPr>
          </a:p>
        </p:txBody>
      </p:sp>
      <p:sp>
        <p:nvSpPr>
          <p:cNvPr id="22" name="TextBox 21"/>
          <p:cNvSpPr txBox="1"/>
          <p:nvPr/>
        </p:nvSpPr>
        <p:spPr>
          <a:xfrm>
            <a:off x="5295087" y="6254890"/>
            <a:ext cx="2949153" cy="430887"/>
          </a:xfrm>
          <a:prstGeom prst="rect">
            <a:avLst/>
          </a:prstGeom>
          <a:noFill/>
        </p:spPr>
        <p:txBody>
          <a:bodyPr wrap="square" rtlCol="0">
            <a:spAutoFit/>
          </a:bodyPr>
          <a:lstStyle/>
          <a:p>
            <a:pPr>
              <a:spcAft>
                <a:spcPts val="600"/>
              </a:spcAft>
            </a:pPr>
            <a:r>
              <a:rPr lang="en-US" sz="1100" dirty="0" smtClean="0">
                <a:ea typeface="Verdana" pitchFamily="34" charset="0"/>
                <a:cs typeface="Verdana" pitchFamily="34" charset="0"/>
              </a:rPr>
              <a:t>Allows patients to define access control policies for their data </a:t>
            </a:r>
          </a:p>
        </p:txBody>
      </p:sp>
      <p:cxnSp>
        <p:nvCxnSpPr>
          <p:cNvPr id="6" name="Elbow Connector 5"/>
          <p:cNvCxnSpPr>
            <a:stCxn id="21" idx="3"/>
          </p:cNvCxnSpPr>
          <p:nvPr/>
        </p:nvCxnSpPr>
        <p:spPr>
          <a:xfrm flipH="1" flipV="1">
            <a:off x="7441035" y="4747356"/>
            <a:ext cx="74919" cy="1381579"/>
          </a:xfrm>
          <a:prstGeom prst="bentConnector4">
            <a:avLst>
              <a:gd name="adj1" fmla="val -730630"/>
              <a:gd name="adj2" fmla="val 10008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4464" y="5370403"/>
            <a:ext cx="2987485" cy="338554"/>
          </a:xfrm>
          <a:prstGeom prst="rect">
            <a:avLst/>
          </a:prstGeom>
          <a:noFill/>
        </p:spPr>
        <p:txBody>
          <a:bodyPr wrap="none" rtlCol="0">
            <a:spAutoFit/>
          </a:bodyPr>
          <a:lstStyle/>
          <a:p>
            <a:pPr>
              <a:spcAft>
                <a:spcPts val="600"/>
              </a:spcAft>
            </a:pPr>
            <a:r>
              <a:rPr lang="en-US" sz="1600" i="1" dirty="0" smtClean="0">
                <a:ea typeface="Verdana" pitchFamily="34" charset="0"/>
                <a:cs typeface="Verdana" pitchFamily="34" charset="0"/>
              </a:rPr>
              <a:t>Transport Layer Security (TLS)</a:t>
            </a:r>
            <a:endParaRPr lang="en-US" sz="1600" i="1" dirty="0">
              <a:ea typeface="Verdana" pitchFamily="34" charset="0"/>
              <a:cs typeface="Verdana" pitchFamily="34" charset="0"/>
            </a:endParaRPr>
          </a:p>
        </p:txBody>
      </p:sp>
      <p:sp>
        <p:nvSpPr>
          <p:cNvPr id="30" name="TextBox 29"/>
          <p:cNvSpPr txBox="1"/>
          <p:nvPr/>
        </p:nvSpPr>
        <p:spPr>
          <a:xfrm>
            <a:off x="528647" y="5597877"/>
            <a:ext cx="2949153" cy="600164"/>
          </a:xfrm>
          <a:prstGeom prst="rect">
            <a:avLst/>
          </a:prstGeom>
          <a:noFill/>
        </p:spPr>
        <p:txBody>
          <a:bodyPr wrap="square" rtlCol="0">
            <a:spAutoFit/>
          </a:bodyPr>
          <a:lstStyle/>
          <a:p>
            <a:pPr>
              <a:spcAft>
                <a:spcPts val="600"/>
              </a:spcAft>
            </a:pPr>
            <a:r>
              <a:rPr lang="en-US" sz="1100" dirty="0" smtClean="0">
                <a:ea typeface="Verdana" pitchFamily="34" charset="0"/>
                <a:cs typeface="Verdana" pitchFamily="34" charset="0"/>
              </a:rPr>
              <a:t>Provides transport encryption and integrity protection, as well as server and optional client authentication</a:t>
            </a:r>
          </a:p>
        </p:txBody>
      </p:sp>
      <p:cxnSp>
        <p:nvCxnSpPr>
          <p:cNvPr id="12" name="Straight Arrow Connector 11"/>
          <p:cNvCxnSpPr>
            <a:stCxn id="29" idx="3"/>
          </p:cNvCxnSpPr>
          <p:nvPr/>
        </p:nvCxnSpPr>
        <p:spPr>
          <a:xfrm>
            <a:off x="3461949" y="5539680"/>
            <a:ext cx="766440" cy="260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689" t="18153" r="14689" b="17811"/>
          <a:stretch/>
        </p:blipFill>
        <p:spPr>
          <a:xfrm>
            <a:off x="640336" y="1484099"/>
            <a:ext cx="1246358" cy="722300"/>
          </a:xfrm>
          <a:prstGeom prst="rect">
            <a:avLst/>
          </a:prstGeom>
        </p:spPr>
      </p:pic>
    </p:spTree>
    <p:extLst>
      <p:ext uri="{BB962C8B-B14F-4D97-AF65-F5344CB8AC3E}">
        <p14:creationId xmlns:p14="http://schemas.microsoft.com/office/powerpoint/2010/main" val="2523393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Building on Prior Work</a:t>
            </a:r>
            <a:endParaRPr lang="en-US" dirty="0"/>
          </a:p>
        </p:txBody>
      </p:sp>
      <p:pic>
        <p:nvPicPr>
          <p:cNvPr id="5" name="Picture 2" descr="RHEx Logo_F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41" y="1680817"/>
            <a:ext cx="2189035" cy="6905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027285" y="1380750"/>
            <a:ext cx="5752729" cy="2331714"/>
          </a:xfrm>
          <a:prstGeom prst="rect">
            <a:avLst/>
          </a:prstGeom>
        </p:spPr>
        <p:txBody>
          <a:bodyPr vert="horz" lIns="91440" tIns="45720" rIns="91440" bIns="45720" rtlCol="0">
            <a:noAutofit/>
          </a:bodyPr>
          <a:lstStyle>
            <a:lvl1pPr indent="0">
              <a:spcBef>
                <a:spcPts val="0"/>
              </a:spcBef>
              <a:spcAft>
                <a:spcPts val="600"/>
              </a:spcAft>
              <a:buClr>
                <a:schemeClr val="tx2"/>
              </a:buClr>
              <a:buSzPct val="120000"/>
              <a:buFont typeface="Wingdings" pitchFamily="2" charset="2"/>
              <a:buNone/>
              <a:defRPr sz="2000" b="1">
                <a:latin typeface="Helvetica LT Std" pitchFamily="34" charset="0"/>
                <a:ea typeface="Verdana" pitchFamily="34" charset="0"/>
                <a:cs typeface="Verdana" pitchFamily="34" charset="0"/>
              </a:defRPr>
            </a:lvl1pPr>
            <a:lvl2pPr marL="515938" indent="-228600">
              <a:spcBef>
                <a:spcPts val="0"/>
              </a:spcBef>
              <a:spcAft>
                <a:spcPts val="600"/>
              </a:spcAft>
              <a:buClr>
                <a:schemeClr val="tx2"/>
              </a:buClr>
              <a:buFont typeface="Arial" pitchFamily="34" charset="0"/>
              <a:buChar char="–"/>
              <a:defRPr sz="2000">
                <a:latin typeface="Helvetica LT Std" pitchFamily="34" charset="0"/>
                <a:ea typeface="Verdana" pitchFamily="34" charset="0"/>
                <a:cs typeface="Verdana" pitchFamily="34" charset="0"/>
              </a:defRPr>
            </a:lvl2pPr>
            <a:lvl3pPr marL="747713" indent="-231775">
              <a:spcBef>
                <a:spcPts val="0"/>
              </a:spcBef>
              <a:spcAft>
                <a:spcPts val="600"/>
              </a:spcAft>
              <a:buClr>
                <a:schemeClr val="tx2"/>
              </a:buClr>
              <a:buSzPct val="110000"/>
              <a:buFont typeface="Wingdings" pitchFamily="2" charset="2"/>
              <a:buChar char="§"/>
              <a:defRPr>
                <a:latin typeface="Helvetica LT Std" pitchFamily="34" charset="0"/>
                <a:ea typeface="Verdana" pitchFamily="34" charset="0"/>
                <a:cs typeface="Verdana" pitchFamily="34" charset="0"/>
              </a:defRPr>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dirty="0"/>
              <a:t>RESTful Health </a:t>
            </a:r>
            <a:r>
              <a:rPr lang="en-US" sz="1600" dirty="0" smtClean="0"/>
              <a:t>Exchange:</a:t>
            </a:r>
          </a:p>
          <a:p>
            <a:r>
              <a:rPr lang="en-US" sz="1600" b="0" dirty="0"/>
              <a:t>An open source, exploratory project to apply proven web technologies to demonstrate a simple, secure, and standards-based health information </a:t>
            </a:r>
            <a:r>
              <a:rPr lang="en-US" sz="1600" b="0" dirty="0" smtClean="0"/>
              <a:t>exchange.</a:t>
            </a:r>
          </a:p>
          <a:p>
            <a:r>
              <a:rPr lang="en-US" sz="1600" b="0" dirty="0" smtClean="0"/>
              <a:t>Demonstrated use of a RESTful interface to health data, using OpenID and OAuth to provide distributed authentication and authorization.</a:t>
            </a:r>
          </a:p>
          <a:p>
            <a:r>
              <a:rPr lang="en-US" sz="1600" b="0" dirty="0"/>
              <a:t>http://</a:t>
            </a:r>
            <a:r>
              <a:rPr lang="en-US" sz="1600" b="0" dirty="0" smtClean="0"/>
              <a:t>wiki.siframework.org/RHEx </a:t>
            </a:r>
            <a:endParaRPr lang="en-US" sz="1600" b="0"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933" y="3797000"/>
            <a:ext cx="1300147" cy="12915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3027285" y="3797000"/>
            <a:ext cx="5584055" cy="1521176"/>
          </a:xfrm>
          <a:prstGeom prst="rect">
            <a:avLst/>
          </a:prstGeom>
        </p:spPr>
        <p:txBody>
          <a:bodyPr vert="horz" lIns="91440" tIns="45720" rIns="91440" bIns="45720" rtlCol="0">
            <a:normAutofit/>
          </a:bodyPr>
          <a:lstStyle>
            <a:lvl1pPr indent="0">
              <a:spcBef>
                <a:spcPts val="0"/>
              </a:spcBef>
              <a:spcAft>
                <a:spcPts val="600"/>
              </a:spcAft>
              <a:buClr>
                <a:schemeClr val="tx2"/>
              </a:buClr>
              <a:buSzPct val="120000"/>
              <a:buFont typeface="Wingdings" pitchFamily="2" charset="2"/>
              <a:buNone/>
              <a:defRPr sz="2000" b="1">
                <a:latin typeface="Helvetica LT Std" pitchFamily="34" charset="0"/>
                <a:ea typeface="Verdana" pitchFamily="34" charset="0"/>
                <a:cs typeface="Verdana" pitchFamily="34" charset="0"/>
              </a:defRPr>
            </a:lvl1pPr>
            <a:lvl2pPr marL="515938" indent="-228600">
              <a:spcBef>
                <a:spcPts val="0"/>
              </a:spcBef>
              <a:spcAft>
                <a:spcPts val="600"/>
              </a:spcAft>
              <a:buClr>
                <a:schemeClr val="tx2"/>
              </a:buClr>
              <a:buFont typeface="Arial" pitchFamily="34" charset="0"/>
              <a:buChar char="–"/>
              <a:defRPr sz="2000">
                <a:latin typeface="Helvetica LT Std" pitchFamily="34" charset="0"/>
                <a:ea typeface="Verdana" pitchFamily="34" charset="0"/>
                <a:cs typeface="Verdana" pitchFamily="34" charset="0"/>
              </a:defRPr>
            </a:lvl2pPr>
            <a:lvl3pPr marL="747713" indent="-231775">
              <a:spcBef>
                <a:spcPts val="0"/>
              </a:spcBef>
              <a:spcAft>
                <a:spcPts val="600"/>
              </a:spcAft>
              <a:buClr>
                <a:schemeClr val="tx2"/>
              </a:buClr>
              <a:buSzPct val="110000"/>
              <a:buFont typeface="Wingdings" pitchFamily="2" charset="2"/>
              <a:buChar char="§"/>
              <a:defRPr>
                <a:latin typeface="Helvetica LT Std" pitchFamily="34" charset="0"/>
                <a:ea typeface="Verdana" pitchFamily="34" charset="0"/>
                <a:cs typeface="Verdana" pitchFamily="34" charset="0"/>
              </a:defRPr>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dirty="0" smtClean="0"/>
              <a:t>BlueButton+ Pull</a:t>
            </a:r>
          </a:p>
          <a:p>
            <a:r>
              <a:rPr lang="en-US" sz="1600" b="0" dirty="0" smtClean="0"/>
              <a:t>Demonstrated the use of OAuth to allow a patient to authorize a trusted software client to access EHR data.</a:t>
            </a:r>
          </a:p>
          <a:p>
            <a:r>
              <a:rPr lang="en-US" sz="1600" b="0" dirty="0"/>
              <a:t>http://</a:t>
            </a:r>
            <a:r>
              <a:rPr lang="en-US" sz="1600" b="0" dirty="0" smtClean="0"/>
              <a:t>wiki.siframework.org/BlueButton+Plus+Initiative </a:t>
            </a:r>
          </a:p>
        </p:txBody>
      </p:sp>
      <p:sp>
        <p:nvSpPr>
          <p:cNvPr id="9" name="TextBox 8"/>
          <p:cNvSpPr txBox="1"/>
          <p:nvPr/>
        </p:nvSpPr>
        <p:spPr>
          <a:xfrm>
            <a:off x="630936" y="5257800"/>
            <a:ext cx="7882128" cy="1154162"/>
          </a:xfrm>
          <a:prstGeom prst="rect">
            <a:avLst/>
          </a:prstGeom>
          <a:noFill/>
        </p:spPr>
        <p:txBody>
          <a:bodyPr wrap="square" rtlCol="0">
            <a:spAutoFit/>
          </a:bodyPr>
          <a:lstStyle/>
          <a:p>
            <a:pPr>
              <a:spcAft>
                <a:spcPts val="600"/>
              </a:spcAft>
            </a:pPr>
            <a:r>
              <a:rPr lang="en-US" sz="1600" dirty="0" smtClean="0">
                <a:ea typeface="Verdana" pitchFamily="34" charset="0"/>
                <a:cs typeface="Verdana" pitchFamily="34" charset="0"/>
              </a:rPr>
              <a:t>These efforts demonstrated the viability of RESTful interfaces protected by OAuth and OpenID Connect to serve specific health use cases.</a:t>
            </a:r>
          </a:p>
          <a:p>
            <a:pPr>
              <a:spcAft>
                <a:spcPts val="600"/>
              </a:spcAft>
            </a:pPr>
            <a:r>
              <a:rPr lang="en-US" sz="1600" dirty="0" smtClean="0">
                <a:ea typeface="Verdana" pitchFamily="34" charset="0"/>
                <a:cs typeface="Verdana" pitchFamily="34" charset="0"/>
              </a:rPr>
              <a:t>The </a:t>
            </a:r>
            <a:r>
              <a:rPr lang="en-US" sz="1600" b="1" dirty="0" smtClean="0">
                <a:ea typeface="Verdana" pitchFamily="34" charset="0"/>
                <a:cs typeface="Verdana" pitchFamily="34" charset="0"/>
              </a:rPr>
              <a:t>Secure RESTful Interface Profile</a:t>
            </a:r>
            <a:r>
              <a:rPr lang="en-US" sz="1600" dirty="0" smtClean="0">
                <a:ea typeface="Verdana" pitchFamily="34" charset="0"/>
                <a:cs typeface="Verdana" pitchFamily="34" charset="0"/>
              </a:rPr>
              <a:t> provides general, comprehensive REST security guidance that can be applied to different kinds of use cases.</a:t>
            </a:r>
            <a:endParaRPr lang="en-US" sz="1600" dirty="0">
              <a:ea typeface="Verdana" pitchFamily="34" charset="0"/>
              <a:cs typeface="Verdana" pitchFamily="34" charset="0"/>
            </a:endParaRPr>
          </a:p>
        </p:txBody>
      </p:sp>
    </p:spTree>
    <p:extLst>
      <p:ext uri="{BB962C8B-B14F-4D97-AF65-F5344CB8AC3E}">
        <p14:creationId xmlns:p14="http://schemas.microsoft.com/office/powerpoint/2010/main" val="34039778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spcAft>
                <a:spcPts val="1200"/>
              </a:spcAft>
              <a:buNone/>
            </a:pPr>
            <a:r>
              <a:rPr lang="en-US" dirty="0"/>
              <a:t>This technical data was produced for the U. S. Government under Contract Numbers VA791-P-0032, VA791-9-0042, VA798A-11-P-0015, </a:t>
            </a:r>
            <a:r>
              <a:rPr lang="en-US" dirty="0" smtClean="0"/>
              <a:t>VA118A-13-D-0037, and VA118A-15-D-0004 </a:t>
            </a:r>
            <a:r>
              <a:rPr lang="en-US" dirty="0"/>
              <a:t>and is subject to Federal Acquisition Regulation Clause 52.227-14, Rights in Data – General, Alt. II (JUN 1987), Alt. III (JUN 1987) and Alt. IV (JUN 1987).</a:t>
            </a:r>
          </a:p>
          <a:p>
            <a:pPr marL="0" indent="0">
              <a:spcAft>
                <a:spcPts val="1200"/>
              </a:spcAft>
              <a:buNone/>
            </a:pPr>
            <a:r>
              <a:rPr lang="en-US" dirty="0"/>
              <a:t>No other use other than that granted to the U. S. </a:t>
            </a:r>
            <a:r>
              <a:rPr lang="en-US" dirty="0" smtClean="0"/>
              <a:t>Government, or to those acting on behalf of the U. S. Government </a:t>
            </a:r>
            <a:r>
              <a:rPr lang="en-US" dirty="0"/>
              <a:t>under that Clause is authorized without the express written permission of The MITRE Corporation.</a:t>
            </a:r>
          </a:p>
          <a:p>
            <a:pPr marL="0" indent="0">
              <a:spcAft>
                <a:spcPts val="1200"/>
              </a:spcAft>
              <a:buNone/>
            </a:pPr>
            <a:r>
              <a:rPr lang="en-US" dirty="0"/>
              <a:t>For further information, please contact The MITRE Corporation, Contracts Office, 7515 </a:t>
            </a:r>
            <a:r>
              <a:rPr lang="en-US" dirty="0" err="1"/>
              <a:t>Colshire</a:t>
            </a:r>
            <a:r>
              <a:rPr lang="en-US" dirty="0"/>
              <a:t> Drive, McLean, VA 22102-7539, (703) 983-6000</a:t>
            </a:r>
            <a:r>
              <a:rPr lang="en-US" dirty="0" smtClean="0"/>
              <a:t>.</a:t>
            </a:r>
          </a:p>
          <a:p>
            <a:pPr marL="0" indent="0">
              <a:spcAft>
                <a:spcPts val="1200"/>
              </a:spcAft>
              <a:buNone/>
            </a:pPr>
            <a:r>
              <a:rPr lang="en-US" dirty="0"/>
              <a:t>©</a:t>
            </a:r>
            <a:r>
              <a:rPr lang="en-US" dirty="0" smtClean="0"/>
              <a:t>2015  </a:t>
            </a:r>
            <a:r>
              <a:rPr lang="en-US" dirty="0"/>
              <a:t>The MITRE Corporation. All rights reserved.</a:t>
            </a:r>
          </a:p>
        </p:txBody>
      </p:sp>
      <p:sp>
        <p:nvSpPr>
          <p:cNvPr id="4" name="Title 3"/>
          <p:cNvSpPr>
            <a:spLocks noGrp="1"/>
          </p:cNvSpPr>
          <p:nvPr>
            <p:ph type="title"/>
          </p:nvPr>
        </p:nvSpPr>
        <p:spPr/>
        <p:txBody>
          <a:bodyPr/>
          <a:lstStyle/>
          <a:p>
            <a:r>
              <a:rPr lang="en-US" dirty="0" smtClean="0"/>
              <a:t>Notice</a:t>
            </a:r>
            <a:endParaRPr lang="en-US" dirty="0"/>
          </a:p>
        </p:txBody>
      </p:sp>
    </p:spTree>
    <p:extLst>
      <p:ext uri="{BB962C8B-B14F-4D97-AF65-F5344CB8AC3E}">
        <p14:creationId xmlns:p14="http://schemas.microsoft.com/office/powerpoint/2010/main" val="335799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and Profiles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tx2"/>
                </a:solidFill>
              </a:rPr>
              <a:t>Standards </a:t>
            </a:r>
            <a:r>
              <a:rPr lang="en-US" dirty="0" smtClean="0"/>
              <a:t>have varying degrees of specificity</a:t>
            </a:r>
          </a:p>
          <a:p>
            <a:pPr lvl="1"/>
            <a:r>
              <a:rPr lang="en-US" dirty="0" smtClean="0"/>
              <a:t>“Loose” standards have many optional components</a:t>
            </a:r>
          </a:p>
          <a:p>
            <a:pPr lvl="1"/>
            <a:r>
              <a:rPr lang="en-US" dirty="0" smtClean="0"/>
              <a:t>Can be widely applicable to different use cases, at the expense of interoperability and often security</a:t>
            </a:r>
          </a:p>
          <a:p>
            <a:r>
              <a:rPr lang="en-US" dirty="0" smtClean="0">
                <a:solidFill>
                  <a:schemeClr val="tx2"/>
                </a:solidFill>
              </a:rPr>
              <a:t>Profiles</a:t>
            </a:r>
            <a:r>
              <a:rPr lang="en-US" dirty="0" smtClean="0"/>
              <a:t> impose constraints on a standard to obtain required interoperability and/or security for a given use case</a:t>
            </a:r>
          </a:p>
          <a:p>
            <a:pPr lvl="1"/>
            <a:r>
              <a:rPr lang="en-US" dirty="0" smtClean="0"/>
              <a:t>Lock down standards (e.g., turn SHOULDs and MAYs into MUSTs)</a:t>
            </a:r>
          </a:p>
          <a:p>
            <a:pPr lvl="1"/>
            <a:r>
              <a:rPr lang="en-US" dirty="0" smtClean="0"/>
              <a:t>Specify an allowed subset of implementation options</a:t>
            </a:r>
          </a:p>
          <a:p>
            <a:pPr lvl="1"/>
            <a:r>
              <a:rPr lang="en-US" dirty="0" smtClean="0"/>
              <a:t>Incorporate security guidance documents (e.g., RFC6819 – “</a:t>
            </a:r>
            <a:r>
              <a:rPr lang="en-US" dirty="0" err="1" smtClean="0"/>
              <a:t>OAuth</a:t>
            </a:r>
            <a:r>
              <a:rPr lang="en-US" dirty="0" smtClean="0"/>
              <a:t> 2.0 Threat Model and Security Considerations”) and countermeasures for known attacks</a:t>
            </a:r>
          </a:p>
          <a:p>
            <a:r>
              <a:rPr lang="en-US" dirty="0" err="1" smtClean="0"/>
              <a:t>OAuth</a:t>
            </a:r>
            <a:r>
              <a:rPr lang="en-US" dirty="0" smtClean="0"/>
              <a:t> is a particularly loose standard</a:t>
            </a:r>
          </a:p>
          <a:p>
            <a:pPr lvl="1"/>
            <a:r>
              <a:rPr lang="en-US" dirty="0" smtClean="0"/>
              <a:t>Called an “authorization framework” rather than a “protocol”</a:t>
            </a:r>
          </a:p>
          <a:p>
            <a:pPr lvl="1"/>
            <a:r>
              <a:rPr lang="en-US" dirty="0" smtClean="0"/>
              <a:t>See example on next chart</a:t>
            </a:r>
          </a:p>
          <a:p>
            <a:endParaRPr lang="en-US" dirty="0"/>
          </a:p>
        </p:txBody>
      </p:sp>
    </p:spTree>
    <p:extLst>
      <p:ext uri="{BB962C8B-B14F-4D97-AF65-F5344CB8AC3E}">
        <p14:creationId xmlns:p14="http://schemas.microsoft.com/office/powerpoint/2010/main" val="1835027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Profiling Security Standards – Examples from the OAuth 2.0 Profile</a:t>
            </a:r>
            <a:endParaRPr lang="en-US" dirty="0"/>
          </a:p>
        </p:txBody>
      </p:sp>
      <p:pic>
        <p:nvPicPr>
          <p:cNvPr id="6" name="Picture 5"/>
          <p:cNvPicPr>
            <a:picLocks noChangeAspect="1"/>
          </p:cNvPicPr>
          <p:nvPr/>
        </p:nvPicPr>
        <p:blipFill>
          <a:blip r:embed="rId3"/>
          <a:stretch>
            <a:fillRect/>
          </a:stretch>
        </p:blipFill>
        <p:spPr>
          <a:xfrm>
            <a:off x="757381" y="1580995"/>
            <a:ext cx="2985748" cy="1556472"/>
          </a:xfrm>
          <a:prstGeom prst="rect">
            <a:avLst/>
          </a:prstGeom>
          <a:ln>
            <a:solidFill>
              <a:schemeClr val="tx2">
                <a:lumMod val="50000"/>
              </a:schemeClr>
            </a:solidFill>
          </a:ln>
        </p:spPr>
      </p:pic>
      <p:sp>
        <p:nvSpPr>
          <p:cNvPr id="7" name="TextBox 6"/>
          <p:cNvSpPr txBox="1"/>
          <p:nvPr/>
        </p:nvSpPr>
        <p:spPr>
          <a:xfrm>
            <a:off x="939896" y="3137467"/>
            <a:ext cx="2620717" cy="661720"/>
          </a:xfrm>
          <a:prstGeom prst="rect">
            <a:avLst/>
          </a:prstGeom>
          <a:noFill/>
        </p:spPr>
        <p:txBody>
          <a:bodyPr wrap="none" rtlCol="0">
            <a:spAutoFit/>
          </a:bodyPr>
          <a:lstStyle/>
          <a:p>
            <a:pPr algn="ctr">
              <a:spcAft>
                <a:spcPts val="600"/>
              </a:spcAft>
            </a:pPr>
            <a:r>
              <a:rPr lang="en-US" sz="1600" dirty="0" smtClean="0">
                <a:ea typeface="Verdana" pitchFamily="34" charset="0"/>
                <a:cs typeface="Verdana" pitchFamily="34" charset="0"/>
              </a:rPr>
              <a:t>RFC6749 – The OAuth 2.0</a:t>
            </a:r>
          </a:p>
          <a:p>
            <a:pPr algn="ctr">
              <a:spcAft>
                <a:spcPts val="600"/>
              </a:spcAft>
            </a:pPr>
            <a:r>
              <a:rPr lang="en-US" sz="1600" dirty="0" smtClean="0">
                <a:ea typeface="Verdana" pitchFamily="34" charset="0"/>
                <a:cs typeface="Verdana" pitchFamily="34" charset="0"/>
              </a:rPr>
              <a:t>Authorization Framework</a:t>
            </a:r>
            <a:endParaRPr lang="en-US" sz="1600" dirty="0">
              <a:ea typeface="Verdana" pitchFamily="34" charset="0"/>
              <a:cs typeface="Verdana" pitchFamily="34" charset="0"/>
            </a:endParaRPr>
          </a:p>
        </p:txBody>
      </p:sp>
      <p:pic>
        <p:nvPicPr>
          <p:cNvPr id="8" name="Picture 7"/>
          <p:cNvPicPr>
            <a:picLocks noChangeAspect="1"/>
          </p:cNvPicPr>
          <p:nvPr/>
        </p:nvPicPr>
        <p:blipFill>
          <a:blip r:embed="rId4"/>
          <a:stretch>
            <a:fillRect/>
          </a:stretch>
        </p:blipFill>
        <p:spPr>
          <a:xfrm>
            <a:off x="667614" y="4394999"/>
            <a:ext cx="3075515" cy="1582438"/>
          </a:xfrm>
          <a:prstGeom prst="rect">
            <a:avLst/>
          </a:prstGeom>
          <a:ln>
            <a:solidFill>
              <a:schemeClr val="tx2">
                <a:lumMod val="50000"/>
              </a:schemeClr>
            </a:solidFill>
          </a:ln>
        </p:spPr>
      </p:pic>
      <p:sp>
        <p:nvSpPr>
          <p:cNvPr id="9" name="TextBox 8"/>
          <p:cNvSpPr txBox="1"/>
          <p:nvPr/>
        </p:nvSpPr>
        <p:spPr>
          <a:xfrm>
            <a:off x="1039828" y="5938982"/>
            <a:ext cx="2510623" cy="661720"/>
          </a:xfrm>
          <a:prstGeom prst="rect">
            <a:avLst/>
          </a:prstGeom>
          <a:noFill/>
        </p:spPr>
        <p:txBody>
          <a:bodyPr wrap="none" rtlCol="0">
            <a:spAutoFit/>
          </a:bodyPr>
          <a:lstStyle/>
          <a:p>
            <a:pPr algn="ctr">
              <a:spcAft>
                <a:spcPts val="600"/>
              </a:spcAft>
            </a:pPr>
            <a:r>
              <a:rPr lang="en-US" sz="1600" dirty="0" smtClean="0">
                <a:ea typeface="Verdana" pitchFamily="34" charset="0"/>
                <a:cs typeface="Verdana" pitchFamily="34" charset="0"/>
              </a:rPr>
              <a:t>Secure RESTful Interface</a:t>
            </a:r>
          </a:p>
          <a:p>
            <a:pPr algn="ctr">
              <a:spcAft>
                <a:spcPts val="600"/>
              </a:spcAft>
            </a:pPr>
            <a:r>
              <a:rPr lang="en-US" sz="1600" dirty="0" smtClean="0">
                <a:ea typeface="Verdana" pitchFamily="34" charset="0"/>
                <a:cs typeface="Verdana" pitchFamily="34" charset="0"/>
              </a:rPr>
              <a:t>Profiles for OAuth 2.0</a:t>
            </a:r>
            <a:endParaRPr lang="en-US" sz="1600" dirty="0">
              <a:ea typeface="Verdana" pitchFamily="34" charset="0"/>
              <a:cs typeface="Verdana" pitchFamily="34" charset="0"/>
            </a:endParaRPr>
          </a:p>
        </p:txBody>
      </p:sp>
      <p:sp>
        <p:nvSpPr>
          <p:cNvPr id="12" name="Rectangular Callout 11"/>
          <p:cNvSpPr/>
          <p:nvPr/>
        </p:nvSpPr>
        <p:spPr>
          <a:xfrm rot="5400000">
            <a:off x="5327861" y="472576"/>
            <a:ext cx="2312131" cy="4341092"/>
          </a:xfrm>
          <a:prstGeom prst="wedgeRectCallout">
            <a:avLst/>
          </a:prstGeom>
          <a:solidFill>
            <a:schemeClr val="accent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An access token is a string representing an authorization issued to the client.  The string is usually opaque to the client</a:t>
            </a:r>
            <a:r>
              <a:rPr lang="en-US" sz="1600" dirty="0" smtClean="0"/>
              <a:t>.</a:t>
            </a:r>
          </a:p>
          <a:p>
            <a:pPr algn="ctr"/>
            <a:r>
              <a:rPr lang="en-US" sz="1600" dirty="0" smtClean="0"/>
              <a:t>…</a:t>
            </a:r>
          </a:p>
          <a:p>
            <a:pPr algn="ctr"/>
            <a:r>
              <a:rPr lang="en-US" sz="1600" dirty="0"/>
              <a:t>Access tokens can have different formats, structures, and methods of utilization (e.g., cryptographic properties) based on the resource server security requirements.</a:t>
            </a:r>
          </a:p>
        </p:txBody>
      </p:sp>
      <p:sp>
        <p:nvSpPr>
          <p:cNvPr id="13" name="Rectangular Callout 12"/>
          <p:cNvSpPr/>
          <p:nvPr/>
        </p:nvSpPr>
        <p:spPr>
          <a:xfrm rot="5400000">
            <a:off x="5287817" y="3015671"/>
            <a:ext cx="2392218" cy="4341093"/>
          </a:xfrm>
          <a:prstGeom prst="wedgeRectCallou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The server MUST issue tokens as JWTs with, at minimum, the following </a:t>
            </a:r>
            <a:r>
              <a:rPr lang="en-US" sz="1600" dirty="0" smtClean="0"/>
              <a:t>claims…</a:t>
            </a:r>
          </a:p>
          <a:p>
            <a:pPr algn="ctr"/>
            <a:endParaRPr lang="en-US" sz="1600" dirty="0"/>
          </a:p>
          <a:p>
            <a:pPr algn="ctr"/>
            <a:r>
              <a:rPr lang="en-US" sz="1600" dirty="0"/>
              <a:t>The access tokens MUST be signed with JSON Web Signature (JWS). The authorization server MUST support the RS256 signature method for tokens and MAY use other asymmetric signing methods.</a:t>
            </a:r>
          </a:p>
          <a:p>
            <a:pPr algn="ctr"/>
            <a:endParaRPr lang="en-US" sz="1600" dirty="0"/>
          </a:p>
        </p:txBody>
      </p:sp>
      <p:sp>
        <p:nvSpPr>
          <p:cNvPr id="15" name="Rectangular Callout 14"/>
          <p:cNvSpPr/>
          <p:nvPr/>
        </p:nvSpPr>
        <p:spPr>
          <a:xfrm rot="5400000">
            <a:off x="5327856" y="472575"/>
            <a:ext cx="2312131" cy="4341092"/>
          </a:xfrm>
          <a:prstGeom prst="wedgeRectCallout">
            <a:avLst/>
          </a:prstGeom>
          <a:solidFill>
            <a:schemeClr val="accent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The authorization server SHOULD require all clients to register their</a:t>
            </a:r>
          </a:p>
          <a:p>
            <a:pPr algn="ctr"/>
            <a:r>
              <a:rPr lang="en-US" sz="1600" dirty="0"/>
              <a:t>   redirection endpoint prior to utilizing the authorization endpoint.</a:t>
            </a:r>
          </a:p>
          <a:p>
            <a:pPr algn="ctr"/>
            <a:endParaRPr lang="en-US" sz="1600" dirty="0"/>
          </a:p>
          <a:p>
            <a:pPr algn="ctr"/>
            <a:r>
              <a:rPr lang="en-US" sz="1600" dirty="0"/>
              <a:t>   The authorization server SHOULD require the client to provide the</a:t>
            </a:r>
          </a:p>
          <a:p>
            <a:pPr algn="ctr"/>
            <a:r>
              <a:rPr lang="en-US" sz="1600" dirty="0"/>
              <a:t>   complete redirection URI</a:t>
            </a:r>
          </a:p>
        </p:txBody>
      </p:sp>
      <p:sp>
        <p:nvSpPr>
          <p:cNvPr id="20" name="Rectangular Callout 19"/>
          <p:cNvSpPr/>
          <p:nvPr/>
        </p:nvSpPr>
        <p:spPr>
          <a:xfrm rot="5400000">
            <a:off x="5287811" y="3015672"/>
            <a:ext cx="2392218" cy="4341093"/>
          </a:xfrm>
          <a:prstGeom prst="wedgeRectCallou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Clients using the authorization code or implicit grant types MUST register their full redirect URIs. The Authorization Server MUST validate the redirect URI given by the client at the authorization endpoint using strict string comparison. </a:t>
            </a:r>
          </a:p>
        </p:txBody>
      </p:sp>
    </p:spTree>
    <p:extLst>
      <p:ext uri="{BB962C8B-B14F-4D97-AF65-F5344CB8AC3E}">
        <p14:creationId xmlns:p14="http://schemas.microsoft.com/office/powerpoint/2010/main" val="3198342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Profiling Security Standards – Examples from the OAuth 2.0 Profile</a:t>
            </a:r>
            <a:endParaRPr lang="en-US" dirty="0"/>
          </a:p>
        </p:txBody>
      </p:sp>
      <p:pic>
        <p:nvPicPr>
          <p:cNvPr id="6" name="Picture 5"/>
          <p:cNvPicPr>
            <a:picLocks noChangeAspect="1"/>
          </p:cNvPicPr>
          <p:nvPr/>
        </p:nvPicPr>
        <p:blipFill>
          <a:blip r:embed="rId3"/>
          <a:stretch>
            <a:fillRect/>
          </a:stretch>
        </p:blipFill>
        <p:spPr>
          <a:xfrm>
            <a:off x="757381" y="1580995"/>
            <a:ext cx="2985748" cy="1556472"/>
          </a:xfrm>
          <a:prstGeom prst="rect">
            <a:avLst/>
          </a:prstGeom>
          <a:ln>
            <a:solidFill>
              <a:schemeClr val="tx2">
                <a:lumMod val="50000"/>
              </a:schemeClr>
            </a:solidFill>
          </a:ln>
        </p:spPr>
      </p:pic>
      <p:sp>
        <p:nvSpPr>
          <p:cNvPr id="7" name="TextBox 6"/>
          <p:cNvSpPr txBox="1"/>
          <p:nvPr/>
        </p:nvSpPr>
        <p:spPr>
          <a:xfrm>
            <a:off x="939896" y="3137467"/>
            <a:ext cx="2620717" cy="661720"/>
          </a:xfrm>
          <a:prstGeom prst="rect">
            <a:avLst/>
          </a:prstGeom>
          <a:noFill/>
        </p:spPr>
        <p:txBody>
          <a:bodyPr wrap="none" rtlCol="0">
            <a:spAutoFit/>
          </a:bodyPr>
          <a:lstStyle/>
          <a:p>
            <a:pPr algn="ctr">
              <a:spcAft>
                <a:spcPts val="600"/>
              </a:spcAft>
            </a:pPr>
            <a:r>
              <a:rPr lang="en-US" sz="1600" dirty="0" smtClean="0">
                <a:ea typeface="Verdana" pitchFamily="34" charset="0"/>
                <a:cs typeface="Verdana" pitchFamily="34" charset="0"/>
              </a:rPr>
              <a:t>RFC6749 – The OAuth 2.0</a:t>
            </a:r>
          </a:p>
          <a:p>
            <a:pPr algn="ctr">
              <a:spcAft>
                <a:spcPts val="600"/>
              </a:spcAft>
            </a:pPr>
            <a:r>
              <a:rPr lang="en-US" sz="1600" dirty="0" smtClean="0">
                <a:ea typeface="Verdana" pitchFamily="34" charset="0"/>
                <a:cs typeface="Verdana" pitchFamily="34" charset="0"/>
              </a:rPr>
              <a:t>Authorization Framework</a:t>
            </a:r>
            <a:endParaRPr lang="en-US" sz="1600" dirty="0">
              <a:ea typeface="Verdana" pitchFamily="34" charset="0"/>
              <a:cs typeface="Verdana" pitchFamily="34" charset="0"/>
            </a:endParaRPr>
          </a:p>
        </p:txBody>
      </p:sp>
      <p:pic>
        <p:nvPicPr>
          <p:cNvPr id="8" name="Picture 7"/>
          <p:cNvPicPr>
            <a:picLocks noChangeAspect="1"/>
          </p:cNvPicPr>
          <p:nvPr/>
        </p:nvPicPr>
        <p:blipFill>
          <a:blip r:embed="rId4"/>
          <a:stretch>
            <a:fillRect/>
          </a:stretch>
        </p:blipFill>
        <p:spPr>
          <a:xfrm>
            <a:off x="667614" y="4394999"/>
            <a:ext cx="3075515" cy="1582438"/>
          </a:xfrm>
          <a:prstGeom prst="rect">
            <a:avLst/>
          </a:prstGeom>
          <a:ln>
            <a:solidFill>
              <a:schemeClr val="tx2">
                <a:lumMod val="50000"/>
              </a:schemeClr>
            </a:solidFill>
          </a:ln>
        </p:spPr>
      </p:pic>
      <p:sp>
        <p:nvSpPr>
          <p:cNvPr id="9" name="TextBox 8"/>
          <p:cNvSpPr txBox="1"/>
          <p:nvPr/>
        </p:nvSpPr>
        <p:spPr>
          <a:xfrm>
            <a:off x="1039828" y="5938982"/>
            <a:ext cx="2510623" cy="661720"/>
          </a:xfrm>
          <a:prstGeom prst="rect">
            <a:avLst/>
          </a:prstGeom>
          <a:noFill/>
        </p:spPr>
        <p:txBody>
          <a:bodyPr wrap="none" rtlCol="0">
            <a:spAutoFit/>
          </a:bodyPr>
          <a:lstStyle/>
          <a:p>
            <a:pPr algn="ctr">
              <a:spcAft>
                <a:spcPts val="600"/>
              </a:spcAft>
            </a:pPr>
            <a:r>
              <a:rPr lang="en-US" sz="1600" dirty="0" smtClean="0">
                <a:ea typeface="Verdana" pitchFamily="34" charset="0"/>
                <a:cs typeface="Verdana" pitchFamily="34" charset="0"/>
              </a:rPr>
              <a:t>Secure RESTful Interface</a:t>
            </a:r>
          </a:p>
          <a:p>
            <a:pPr algn="ctr">
              <a:spcAft>
                <a:spcPts val="600"/>
              </a:spcAft>
            </a:pPr>
            <a:r>
              <a:rPr lang="en-US" sz="1600" dirty="0" smtClean="0">
                <a:ea typeface="Verdana" pitchFamily="34" charset="0"/>
                <a:cs typeface="Verdana" pitchFamily="34" charset="0"/>
              </a:rPr>
              <a:t>Profiles for OAuth 2.0</a:t>
            </a:r>
            <a:endParaRPr lang="en-US" sz="1600" dirty="0">
              <a:ea typeface="Verdana" pitchFamily="34" charset="0"/>
              <a:cs typeface="Verdana" pitchFamily="34" charset="0"/>
            </a:endParaRPr>
          </a:p>
        </p:txBody>
      </p:sp>
      <p:sp>
        <p:nvSpPr>
          <p:cNvPr id="12" name="Rectangular Callout 11"/>
          <p:cNvSpPr/>
          <p:nvPr/>
        </p:nvSpPr>
        <p:spPr>
          <a:xfrm rot="5400000">
            <a:off x="5327861" y="472576"/>
            <a:ext cx="2312131" cy="4341092"/>
          </a:xfrm>
          <a:prstGeom prst="wedgeRectCallout">
            <a:avLst/>
          </a:prstGeom>
          <a:solidFill>
            <a:schemeClr val="accent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An access token is a string representing an authorization issued to the client.  The string is usually opaque to the client</a:t>
            </a:r>
            <a:r>
              <a:rPr lang="en-US" sz="1600" dirty="0" smtClean="0"/>
              <a:t>.</a:t>
            </a:r>
          </a:p>
          <a:p>
            <a:pPr algn="ctr"/>
            <a:r>
              <a:rPr lang="en-US" sz="1600" dirty="0" smtClean="0"/>
              <a:t>…</a:t>
            </a:r>
          </a:p>
          <a:p>
            <a:pPr algn="ctr"/>
            <a:r>
              <a:rPr lang="en-US" sz="1600" dirty="0"/>
              <a:t>Access tokens can have different formats, structures, and methods of utilization (e.g., cryptographic properties) based on the resource server security requirements.</a:t>
            </a:r>
          </a:p>
        </p:txBody>
      </p:sp>
      <p:sp>
        <p:nvSpPr>
          <p:cNvPr id="13" name="Rectangular Callout 12"/>
          <p:cNvSpPr/>
          <p:nvPr/>
        </p:nvSpPr>
        <p:spPr>
          <a:xfrm rot="5400000">
            <a:off x="5287817" y="3015671"/>
            <a:ext cx="2392218" cy="4341093"/>
          </a:xfrm>
          <a:prstGeom prst="wedgeRectCallou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The server MUST issue tokens as JWTs with, at minimum, the following </a:t>
            </a:r>
            <a:r>
              <a:rPr lang="en-US" sz="1600" dirty="0" smtClean="0"/>
              <a:t>claims…</a:t>
            </a:r>
          </a:p>
          <a:p>
            <a:pPr algn="ctr"/>
            <a:endParaRPr lang="en-US" sz="1600" dirty="0"/>
          </a:p>
          <a:p>
            <a:pPr algn="ctr"/>
            <a:r>
              <a:rPr lang="en-US" sz="1600" dirty="0"/>
              <a:t>The access tokens MUST be signed with JSON Web Signature (JWS). The authorization server MUST support the RS256 signature method for tokens and MAY use other asymmetric signing methods.</a:t>
            </a:r>
          </a:p>
          <a:p>
            <a:pPr algn="ctr"/>
            <a:endParaRPr lang="en-US" sz="1600" dirty="0"/>
          </a:p>
        </p:txBody>
      </p:sp>
    </p:spTree>
    <p:extLst>
      <p:ext uri="{BB962C8B-B14F-4D97-AF65-F5344CB8AC3E}">
        <p14:creationId xmlns:p14="http://schemas.microsoft.com/office/powerpoint/2010/main" val="1033004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mitrebriefing_2013">
  <a:themeElements>
    <a:clrScheme name="MITRE_Corporate Palette">
      <a:dk1>
        <a:sysClr val="windowText" lastClr="000000"/>
      </a:dk1>
      <a:lt1>
        <a:sysClr val="window" lastClr="FFFFFF"/>
      </a:lt1>
      <a:dk2>
        <a:srgbClr val="005B94"/>
      </a:dk2>
      <a:lt2>
        <a:srgbClr val="DFE1DF"/>
      </a:lt2>
      <a:accent1>
        <a:srgbClr val="00B3DC"/>
      </a:accent1>
      <a:accent2>
        <a:srgbClr val="F7901E"/>
      </a:accent2>
      <a:accent3>
        <a:srgbClr val="FFE23C"/>
      </a:accent3>
      <a:accent4>
        <a:srgbClr val="BED131"/>
      </a:accent4>
      <a:accent5>
        <a:srgbClr val="C64227"/>
      </a:accent5>
      <a:accent6>
        <a:srgbClr val="FFFFFF"/>
      </a:accent6>
      <a:hlink>
        <a:srgbClr val="00B3DC"/>
      </a:hlink>
      <a:folHlink>
        <a:srgbClr val="800080"/>
      </a:folHlink>
    </a:clrScheme>
    <a:fontScheme name="MITRE Corpor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lumMod val="50000"/>
              <a:lumOff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spcAft>
            <a:spcPts val="600"/>
          </a:spcAft>
          <a:defRPr sz="1600">
            <a:ea typeface="Verdana" pitchFamily="34" charset="0"/>
            <a:cs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mitrebriefing_2014</Template>
  <TotalTime>5792</TotalTime>
  <Words>4764</Words>
  <Application>Microsoft Office PowerPoint</Application>
  <PresentationFormat>On-screen Show (4:3)</PresentationFormat>
  <Paragraphs>816</Paragraphs>
  <Slides>60</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Helvetica LT Std</vt:lpstr>
      <vt:lpstr>Times New Roman</vt:lpstr>
      <vt:lpstr>Verdana</vt:lpstr>
      <vt:lpstr>Wingdings</vt:lpstr>
      <vt:lpstr>mitrebriefing_2013</vt:lpstr>
      <vt:lpstr>Secure RESTful Interface Profile Pilot Overview Briefing</vt:lpstr>
      <vt:lpstr>Outline</vt:lpstr>
      <vt:lpstr>Task Background</vt:lpstr>
      <vt:lpstr>Secure REST Profile Pilot Team</vt:lpstr>
      <vt:lpstr>Secure RESTful Interface Profile Task Overview</vt:lpstr>
      <vt:lpstr>Building on Prior Work</vt:lpstr>
      <vt:lpstr>Standards and Profiles</vt:lpstr>
      <vt:lpstr>Profiling Security Standards – Examples from the OAuth 2.0 Profile</vt:lpstr>
      <vt:lpstr>Profiling Security Standards – Examples from the OAuth 2.0 Profile</vt:lpstr>
      <vt:lpstr>Why build a pilot?</vt:lpstr>
      <vt:lpstr>Life of a Profile re: Open REST Security Standards</vt:lpstr>
      <vt:lpstr>Pilot Goals</vt:lpstr>
      <vt:lpstr>RESTful Security Patterns / Pilot Use Cases</vt:lpstr>
      <vt:lpstr>Pilot Scenario Mapped to RESTful Security Patterns</vt:lpstr>
      <vt:lpstr>Pilot Implementation Summary</vt:lpstr>
      <vt:lpstr>Pilot Implementation:  Using and extending open source software</vt:lpstr>
      <vt:lpstr>Pilot Implementation Three separate security domains</vt:lpstr>
      <vt:lpstr>Meet Steve</vt:lpstr>
      <vt:lpstr>Storyboard 1: Steve uses his personal account to log into VA systems</vt:lpstr>
      <vt:lpstr>Storyboard 2:  Steve Connects his mobile app to his Data</vt:lpstr>
      <vt:lpstr>Plot point: Car Accident</vt:lpstr>
      <vt:lpstr>Storyboard 3: Steve links his new ER records to his VA records</vt:lpstr>
      <vt:lpstr>Storyboard 4: VA Doctor accesses ER records</vt:lpstr>
      <vt:lpstr>Not shown – Linking Steve’s personal account to his medical records</vt:lpstr>
      <vt:lpstr>Not shown – Authorizing users to access resources across domains</vt:lpstr>
      <vt:lpstr>Not shown – Ingesting EHR data from external sources</vt:lpstr>
      <vt:lpstr>Pilot Implementation  Components</vt:lpstr>
      <vt:lpstr>Patient Domain</vt:lpstr>
      <vt:lpstr>Healthcare Domains</vt:lpstr>
      <vt:lpstr>Components: FHIR clients</vt:lpstr>
      <vt:lpstr>Components: FHIR servers</vt:lpstr>
      <vt:lpstr>Components: Identity Providers</vt:lpstr>
      <vt:lpstr>Components: Authorization Servers</vt:lpstr>
      <vt:lpstr>Flow Diagrams</vt:lpstr>
      <vt:lpstr>Steve logs in to view his record</vt:lpstr>
      <vt:lpstr>Steve delegates access to his client</vt:lpstr>
      <vt:lpstr>Steve logs in to view his new record</vt:lpstr>
      <vt:lpstr>Steve allows the new system to access his original record</vt:lpstr>
      <vt:lpstr>Steve’s doctor logs in to view Steve’s new record</vt:lpstr>
      <vt:lpstr>Steve’s doctor pulls Steve’s new record into their own system</vt:lpstr>
      <vt:lpstr>Pilot Architecture – Application Components</vt:lpstr>
      <vt:lpstr>Pilot Architecture – Security Components</vt:lpstr>
      <vt:lpstr>Pilot Architecture – Communications</vt:lpstr>
      <vt:lpstr>Pilot Implementation Findings</vt:lpstr>
      <vt:lpstr>Pilot Implementation Findings, Continued</vt:lpstr>
      <vt:lpstr>Why VA should move forward with the profiles</vt:lpstr>
      <vt:lpstr>Next Steps</vt:lpstr>
      <vt:lpstr>Steps towards VA Adoption of the Profiles</vt:lpstr>
      <vt:lpstr>Potential future work</vt:lpstr>
      <vt:lpstr>Connections to Related Efforts</vt:lpstr>
      <vt:lpstr>Standards Organizations Related to This Effort</vt:lpstr>
      <vt:lpstr>Want to help?</vt:lpstr>
      <vt:lpstr>For More Information</vt:lpstr>
      <vt:lpstr>Backup Slides</vt:lpstr>
      <vt:lpstr>Who uses RESTful APIs?</vt:lpstr>
      <vt:lpstr>Task Scope</vt:lpstr>
      <vt:lpstr>Open Security Standards for RESTful Interfaces</vt:lpstr>
      <vt:lpstr>Information Interoperability Alignment Framework</vt:lpstr>
      <vt:lpstr>Components of RESTful Healthcare Interoperability</vt:lpstr>
      <vt:lpstr>Notice</vt:lpstr>
    </vt:vector>
  </TitlesOfParts>
  <Company>The MITRE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RESTful Interface Profile</dc:title>
  <dc:creator>Russell, Mark L</dc:creator>
  <dc:description>For internal MITRE use</dc:description>
  <cp:lastModifiedBy>Russell, Mark L</cp:lastModifiedBy>
  <cp:revision>271</cp:revision>
  <cp:lastPrinted>2014-11-11T22:01:35Z</cp:lastPrinted>
  <dcterms:created xsi:type="dcterms:W3CDTF">2014-09-05T21:00:11Z</dcterms:created>
  <dcterms:modified xsi:type="dcterms:W3CDTF">2015-04-07T20:58:15Z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dDocName">
    <vt:lpwstr>PR_15-0133</vt:lpwstr>
  </property>
  <property fmtid="{D5CDD505-2E9C-101B-9397-08002B2CF9AE}" pid="3" name="DISProperties">
    <vt:lpwstr>DISdDocName,DIScgiUrl,DISdWorkflowState,DISdUser,DISdID,DISidcName,DISTaskPaneUrl</vt:lpwstr>
  </property>
  <property fmtid="{D5CDD505-2E9C-101B-9397-08002B2CF9AE}" pid="4" name="DIScgiUrl">
    <vt:lpwstr>http://ecmsrv1.mitre.org/urm/idcplg</vt:lpwstr>
  </property>
  <property fmtid="{D5CDD505-2E9C-101B-9397-08002B2CF9AE}" pid="5" name="DISdUser">
    <vt:lpwstr>mrussell</vt:lpwstr>
  </property>
  <property fmtid="{D5CDD505-2E9C-101B-9397-08002B2CF9AE}" pid="6" name="DISdID">
    <vt:lpwstr>135629</vt:lpwstr>
  </property>
  <property fmtid="{D5CDD505-2E9C-101B-9397-08002B2CF9AE}" pid="7" name="DISidcName">
    <vt:lpwstr>ecmsrv1mitreorg16200</vt:lpwstr>
  </property>
  <property fmtid="{D5CDD505-2E9C-101B-9397-08002B2CF9AE}" pid="8" name="DISTaskPaneUrl">
    <vt:lpwstr>http://ecmsrv1.mitre.org/urm/idcplg?IdcService=DESKTOP_DOC_INFO&amp;dDocName=PR_15-0133&amp;dID=135629&amp;ClientControlled=DocMan,taskpane&amp;coreContentOnly=1</vt:lpwstr>
  </property>
  <property fmtid="{D5CDD505-2E9C-101B-9397-08002B2CF9AE}" pid="9" name="DISdWorkflowState">
    <vt:lpwstr>W</vt:lpwstr>
  </property>
</Properties>
</file>